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sldIdLst>
    <p:sldId id="256" r:id="rId2"/>
    <p:sldId id="313" r:id="rId3"/>
    <p:sldId id="314" r:id="rId4"/>
    <p:sldId id="848" r:id="rId5"/>
    <p:sldId id="678" r:id="rId6"/>
    <p:sldId id="679" r:id="rId7"/>
    <p:sldId id="680" r:id="rId8"/>
    <p:sldId id="681" r:id="rId9"/>
    <p:sldId id="683" r:id="rId10"/>
    <p:sldId id="682" r:id="rId11"/>
    <p:sldId id="684" r:id="rId12"/>
    <p:sldId id="685" r:id="rId13"/>
    <p:sldId id="686" r:id="rId14"/>
    <p:sldId id="688" r:id="rId15"/>
    <p:sldId id="687" r:id="rId16"/>
    <p:sldId id="689" r:id="rId17"/>
    <p:sldId id="690" r:id="rId18"/>
    <p:sldId id="691" r:id="rId19"/>
    <p:sldId id="692" r:id="rId20"/>
    <p:sldId id="693" r:id="rId21"/>
    <p:sldId id="694" r:id="rId22"/>
    <p:sldId id="695" r:id="rId23"/>
    <p:sldId id="696" r:id="rId24"/>
    <p:sldId id="697" r:id="rId25"/>
    <p:sldId id="698" r:id="rId26"/>
    <p:sldId id="699" r:id="rId27"/>
    <p:sldId id="700" r:id="rId28"/>
    <p:sldId id="701" r:id="rId29"/>
    <p:sldId id="702" r:id="rId30"/>
    <p:sldId id="703" r:id="rId31"/>
    <p:sldId id="704" r:id="rId32"/>
    <p:sldId id="705" r:id="rId33"/>
    <p:sldId id="706" r:id="rId34"/>
    <p:sldId id="707" r:id="rId35"/>
    <p:sldId id="708" r:id="rId36"/>
    <p:sldId id="274" r:id="rId37"/>
    <p:sldId id="298" r:id="rId38"/>
    <p:sldId id="29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780" y="6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ttman, Barry" userId="bff186cd-6ce8-41ba-8e8c-e85cdef216de" providerId="ADAL" clId="{DC79D408-0B08-46CA-817A-E11CB78B8174}"/>
    <pc:docChg chg="custSel modSld">
      <pc:chgData name="Wittman, Barry" userId="bff186cd-6ce8-41ba-8e8c-e85cdef216de" providerId="ADAL" clId="{DC79D408-0B08-46CA-817A-E11CB78B8174}" dt="2026-03-26T20:31:57.202" v="347"/>
      <pc:docMkLst>
        <pc:docMk/>
      </pc:docMkLst>
      <pc:sldChg chg="modSp">
        <pc:chgData name="Wittman, Barry" userId="bff186cd-6ce8-41ba-8e8c-e85cdef216de" providerId="ADAL" clId="{DC79D408-0B08-46CA-817A-E11CB78B8174}" dt="2026-03-26T20:11:47.581" v="1" actId="20577"/>
        <pc:sldMkLst>
          <pc:docMk/>
          <pc:sldMk cId="0" sldId="256"/>
        </pc:sldMkLst>
        <pc:spChg chg="mod">
          <ac:chgData name="Wittman, Barry" userId="bff186cd-6ce8-41ba-8e8c-e85cdef216de" providerId="ADAL" clId="{DC79D408-0B08-46CA-817A-E11CB78B8174}" dt="2026-03-26T20:11:47.581" v="1" actId="20577"/>
          <ac:spMkLst>
            <pc:docMk/>
            <pc:sldMk cId="0" sldId="256"/>
            <ac:spMk id="3" creationId="{00000000-0000-0000-0000-000000000000}"/>
          </ac:spMkLst>
        </pc:spChg>
      </pc:sldChg>
      <pc:sldChg chg="modSp">
        <pc:chgData name="Wittman, Barry" userId="bff186cd-6ce8-41ba-8e8c-e85cdef216de" providerId="ADAL" clId="{DC79D408-0B08-46CA-817A-E11CB78B8174}" dt="2026-03-26T20:15:35.968" v="6"/>
        <pc:sldMkLst>
          <pc:docMk/>
          <pc:sldMk cId="1700522754" sldId="687"/>
        </pc:sldMkLst>
        <pc:spChg chg="mod">
          <ac:chgData name="Wittman, Barry" userId="bff186cd-6ce8-41ba-8e8c-e85cdef216de" providerId="ADAL" clId="{DC79D408-0B08-46CA-817A-E11CB78B8174}" dt="2026-03-26T20:15:35.968" v="6"/>
          <ac:spMkLst>
            <pc:docMk/>
            <pc:sldMk cId="1700522754" sldId="687"/>
            <ac:spMk id="3" creationId="{00000000-0000-0000-0000-000000000000}"/>
          </ac:spMkLst>
        </pc:spChg>
      </pc:sldChg>
      <pc:sldChg chg="modSp modAnim">
        <pc:chgData name="Wittman, Barry" userId="bff186cd-6ce8-41ba-8e8c-e85cdef216de" providerId="ADAL" clId="{DC79D408-0B08-46CA-817A-E11CB78B8174}" dt="2026-03-26T20:16:15.885" v="20"/>
        <pc:sldMkLst>
          <pc:docMk/>
          <pc:sldMk cId="221179757" sldId="689"/>
        </pc:sldMkLst>
        <pc:spChg chg="mod">
          <ac:chgData name="Wittman, Barry" userId="bff186cd-6ce8-41ba-8e8c-e85cdef216de" providerId="ADAL" clId="{DC79D408-0B08-46CA-817A-E11CB78B8174}" dt="2026-03-26T20:16:15.885" v="20"/>
          <ac:spMkLst>
            <pc:docMk/>
            <pc:sldMk cId="221179757" sldId="689"/>
            <ac:spMk id="3" creationId="{00000000-0000-0000-0000-000000000000}"/>
          </ac:spMkLst>
        </pc:spChg>
      </pc:sldChg>
      <pc:sldChg chg="modSp modAnim">
        <pc:chgData name="Wittman, Barry" userId="bff186cd-6ce8-41ba-8e8c-e85cdef216de" providerId="ADAL" clId="{DC79D408-0B08-46CA-817A-E11CB78B8174}" dt="2026-03-26T20:16:56.684" v="37"/>
        <pc:sldMkLst>
          <pc:docMk/>
          <pc:sldMk cId="1326956609" sldId="690"/>
        </pc:sldMkLst>
        <pc:spChg chg="mod">
          <ac:chgData name="Wittman, Barry" userId="bff186cd-6ce8-41ba-8e8c-e85cdef216de" providerId="ADAL" clId="{DC79D408-0B08-46CA-817A-E11CB78B8174}" dt="2026-03-26T20:16:56.684" v="37"/>
          <ac:spMkLst>
            <pc:docMk/>
            <pc:sldMk cId="1326956609" sldId="690"/>
            <ac:spMk id="3" creationId="{00000000-0000-0000-0000-000000000000}"/>
          </ac:spMkLst>
        </pc:spChg>
      </pc:sldChg>
      <pc:sldChg chg="modSp modAnim">
        <pc:chgData name="Wittman, Barry" userId="bff186cd-6ce8-41ba-8e8c-e85cdef216de" providerId="ADAL" clId="{DC79D408-0B08-46CA-817A-E11CB78B8174}" dt="2026-03-26T20:18:15.597" v="63"/>
        <pc:sldMkLst>
          <pc:docMk/>
          <pc:sldMk cId="751849330" sldId="691"/>
        </pc:sldMkLst>
        <pc:spChg chg="mod">
          <ac:chgData name="Wittman, Barry" userId="bff186cd-6ce8-41ba-8e8c-e85cdef216de" providerId="ADAL" clId="{DC79D408-0B08-46CA-817A-E11CB78B8174}" dt="2026-03-26T20:18:15.597" v="63"/>
          <ac:spMkLst>
            <pc:docMk/>
            <pc:sldMk cId="751849330" sldId="691"/>
            <ac:spMk id="3" creationId="{00000000-0000-0000-0000-000000000000}"/>
          </ac:spMkLst>
        </pc:spChg>
      </pc:sldChg>
      <pc:sldChg chg="modSp">
        <pc:chgData name="Wittman, Barry" userId="bff186cd-6ce8-41ba-8e8c-e85cdef216de" providerId="ADAL" clId="{DC79D408-0B08-46CA-817A-E11CB78B8174}" dt="2026-03-26T20:18:23.577" v="64" actId="20577"/>
        <pc:sldMkLst>
          <pc:docMk/>
          <pc:sldMk cId="2771573991" sldId="692"/>
        </pc:sldMkLst>
        <pc:spChg chg="mod">
          <ac:chgData name="Wittman, Barry" userId="bff186cd-6ce8-41ba-8e8c-e85cdef216de" providerId="ADAL" clId="{DC79D408-0B08-46CA-817A-E11CB78B8174}" dt="2026-03-26T20:18:23.577" v="64" actId="20577"/>
          <ac:spMkLst>
            <pc:docMk/>
            <pc:sldMk cId="2771573991" sldId="692"/>
            <ac:spMk id="3" creationId="{00000000-0000-0000-0000-000000000000}"/>
          </ac:spMkLst>
        </pc:spChg>
      </pc:sldChg>
      <pc:sldChg chg="modSp">
        <pc:chgData name="Wittman, Barry" userId="bff186cd-6ce8-41ba-8e8c-e85cdef216de" providerId="ADAL" clId="{DC79D408-0B08-46CA-817A-E11CB78B8174}" dt="2026-03-26T20:18:42.734" v="69"/>
        <pc:sldMkLst>
          <pc:docMk/>
          <pc:sldMk cId="3165873675" sldId="695"/>
        </pc:sldMkLst>
        <pc:spChg chg="mod">
          <ac:chgData name="Wittman, Barry" userId="bff186cd-6ce8-41ba-8e8c-e85cdef216de" providerId="ADAL" clId="{DC79D408-0B08-46CA-817A-E11CB78B8174}" dt="2026-03-26T20:18:42.734" v="69"/>
          <ac:spMkLst>
            <pc:docMk/>
            <pc:sldMk cId="3165873675" sldId="695"/>
            <ac:spMk id="3" creationId="{00000000-0000-0000-0000-000000000000}"/>
          </ac:spMkLst>
        </pc:spChg>
      </pc:sldChg>
      <pc:sldChg chg="modSp">
        <pc:chgData name="Wittman, Barry" userId="bff186cd-6ce8-41ba-8e8c-e85cdef216de" providerId="ADAL" clId="{DC79D408-0B08-46CA-817A-E11CB78B8174}" dt="2026-03-26T20:18:49.046" v="71"/>
        <pc:sldMkLst>
          <pc:docMk/>
          <pc:sldMk cId="3364655409" sldId="696"/>
        </pc:sldMkLst>
        <pc:spChg chg="mod">
          <ac:chgData name="Wittman, Barry" userId="bff186cd-6ce8-41ba-8e8c-e85cdef216de" providerId="ADAL" clId="{DC79D408-0B08-46CA-817A-E11CB78B8174}" dt="2026-03-26T20:18:49.046" v="71"/>
          <ac:spMkLst>
            <pc:docMk/>
            <pc:sldMk cId="3364655409" sldId="696"/>
            <ac:spMk id="3" creationId="{00000000-0000-0000-0000-000000000000}"/>
          </ac:spMkLst>
        </pc:spChg>
      </pc:sldChg>
      <pc:sldChg chg="modSp">
        <pc:chgData name="Wittman, Barry" userId="bff186cd-6ce8-41ba-8e8c-e85cdef216de" providerId="ADAL" clId="{DC79D408-0B08-46CA-817A-E11CB78B8174}" dt="2026-03-26T20:20:04.001" v="87"/>
        <pc:sldMkLst>
          <pc:docMk/>
          <pc:sldMk cId="1046581275" sldId="697"/>
        </pc:sldMkLst>
        <pc:spChg chg="mod">
          <ac:chgData name="Wittman, Barry" userId="bff186cd-6ce8-41ba-8e8c-e85cdef216de" providerId="ADAL" clId="{DC79D408-0B08-46CA-817A-E11CB78B8174}" dt="2026-03-26T20:20:04.001" v="87"/>
          <ac:spMkLst>
            <pc:docMk/>
            <pc:sldMk cId="1046581275" sldId="697"/>
            <ac:spMk id="3" creationId="{00000000-0000-0000-0000-000000000000}"/>
          </ac:spMkLst>
        </pc:spChg>
      </pc:sldChg>
      <pc:sldChg chg="modSp">
        <pc:chgData name="Wittman, Barry" userId="bff186cd-6ce8-41ba-8e8c-e85cdef216de" providerId="ADAL" clId="{DC79D408-0B08-46CA-817A-E11CB78B8174}" dt="2026-03-26T20:21:06.058" v="102"/>
        <pc:sldMkLst>
          <pc:docMk/>
          <pc:sldMk cId="1324474365" sldId="699"/>
        </pc:sldMkLst>
        <pc:spChg chg="mod">
          <ac:chgData name="Wittman, Barry" userId="bff186cd-6ce8-41ba-8e8c-e85cdef216de" providerId="ADAL" clId="{DC79D408-0B08-46CA-817A-E11CB78B8174}" dt="2026-03-26T20:21:06.058" v="102"/>
          <ac:spMkLst>
            <pc:docMk/>
            <pc:sldMk cId="1324474365" sldId="699"/>
            <ac:spMk id="3" creationId="{00000000-0000-0000-0000-000000000000}"/>
          </ac:spMkLst>
        </pc:spChg>
      </pc:sldChg>
      <pc:sldChg chg="modSp">
        <pc:chgData name="Wittman, Barry" userId="bff186cd-6ce8-41ba-8e8c-e85cdef216de" providerId="ADAL" clId="{DC79D408-0B08-46CA-817A-E11CB78B8174}" dt="2026-03-26T20:21:45.754" v="113"/>
        <pc:sldMkLst>
          <pc:docMk/>
          <pc:sldMk cId="3568876954" sldId="700"/>
        </pc:sldMkLst>
        <pc:spChg chg="mod">
          <ac:chgData name="Wittman, Barry" userId="bff186cd-6ce8-41ba-8e8c-e85cdef216de" providerId="ADAL" clId="{DC79D408-0B08-46CA-817A-E11CB78B8174}" dt="2026-03-26T20:21:45.754" v="113"/>
          <ac:spMkLst>
            <pc:docMk/>
            <pc:sldMk cId="3568876954" sldId="700"/>
            <ac:spMk id="3" creationId="{00000000-0000-0000-0000-000000000000}"/>
          </ac:spMkLst>
        </pc:spChg>
      </pc:sldChg>
      <pc:sldChg chg="modSp">
        <pc:chgData name="Wittman, Barry" userId="bff186cd-6ce8-41ba-8e8c-e85cdef216de" providerId="ADAL" clId="{DC79D408-0B08-46CA-817A-E11CB78B8174}" dt="2026-03-26T20:22:21.931" v="123"/>
        <pc:sldMkLst>
          <pc:docMk/>
          <pc:sldMk cId="3117117575" sldId="701"/>
        </pc:sldMkLst>
        <pc:spChg chg="mod">
          <ac:chgData name="Wittman, Barry" userId="bff186cd-6ce8-41ba-8e8c-e85cdef216de" providerId="ADAL" clId="{DC79D408-0B08-46CA-817A-E11CB78B8174}" dt="2026-03-26T20:22:03.159" v="118" actId="20577"/>
          <ac:spMkLst>
            <pc:docMk/>
            <pc:sldMk cId="3117117575" sldId="701"/>
            <ac:spMk id="2" creationId="{00000000-0000-0000-0000-000000000000}"/>
          </ac:spMkLst>
        </pc:spChg>
        <pc:spChg chg="mod">
          <ac:chgData name="Wittman, Barry" userId="bff186cd-6ce8-41ba-8e8c-e85cdef216de" providerId="ADAL" clId="{DC79D408-0B08-46CA-817A-E11CB78B8174}" dt="2026-03-26T20:22:21.931" v="123"/>
          <ac:spMkLst>
            <pc:docMk/>
            <pc:sldMk cId="3117117575" sldId="701"/>
            <ac:spMk id="3" creationId="{00000000-0000-0000-0000-000000000000}"/>
          </ac:spMkLst>
        </pc:spChg>
      </pc:sldChg>
      <pc:sldChg chg="modSp">
        <pc:chgData name="Wittman, Barry" userId="bff186cd-6ce8-41ba-8e8c-e85cdef216de" providerId="ADAL" clId="{DC79D408-0B08-46CA-817A-E11CB78B8174}" dt="2026-03-26T20:23:26.251" v="135"/>
        <pc:sldMkLst>
          <pc:docMk/>
          <pc:sldMk cId="45527148" sldId="702"/>
        </pc:sldMkLst>
        <pc:spChg chg="mod">
          <ac:chgData name="Wittman, Barry" userId="bff186cd-6ce8-41ba-8e8c-e85cdef216de" providerId="ADAL" clId="{DC79D408-0B08-46CA-817A-E11CB78B8174}" dt="2026-03-26T20:23:09.103" v="130" actId="20577"/>
          <ac:spMkLst>
            <pc:docMk/>
            <pc:sldMk cId="45527148" sldId="702"/>
            <ac:spMk id="2" creationId="{00000000-0000-0000-0000-000000000000}"/>
          </ac:spMkLst>
        </pc:spChg>
        <pc:spChg chg="mod">
          <ac:chgData name="Wittman, Barry" userId="bff186cd-6ce8-41ba-8e8c-e85cdef216de" providerId="ADAL" clId="{DC79D408-0B08-46CA-817A-E11CB78B8174}" dt="2026-03-26T20:23:26.251" v="135"/>
          <ac:spMkLst>
            <pc:docMk/>
            <pc:sldMk cId="45527148" sldId="702"/>
            <ac:spMk id="3" creationId="{00000000-0000-0000-0000-000000000000}"/>
          </ac:spMkLst>
        </pc:spChg>
      </pc:sldChg>
      <pc:sldChg chg="modSp modAnim">
        <pc:chgData name="Wittman, Barry" userId="bff186cd-6ce8-41ba-8e8c-e85cdef216de" providerId="ADAL" clId="{DC79D408-0B08-46CA-817A-E11CB78B8174}" dt="2026-03-26T20:24:20.486" v="160"/>
        <pc:sldMkLst>
          <pc:docMk/>
          <pc:sldMk cId="382044167" sldId="705"/>
        </pc:sldMkLst>
        <pc:spChg chg="mod">
          <ac:chgData name="Wittman, Barry" userId="bff186cd-6ce8-41ba-8e8c-e85cdef216de" providerId="ADAL" clId="{DC79D408-0B08-46CA-817A-E11CB78B8174}" dt="2026-03-26T20:24:11.902" v="159" actId="20577"/>
          <ac:spMkLst>
            <pc:docMk/>
            <pc:sldMk cId="382044167" sldId="705"/>
            <ac:spMk id="3" creationId="{00000000-0000-0000-0000-000000000000}"/>
          </ac:spMkLst>
        </pc:spChg>
      </pc:sldChg>
      <pc:sldChg chg="modSp">
        <pc:chgData name="Wittman, Barry" userId="bff186cd-6ce8-41ba-8e8c-e85cdef216de" providerId="ADAL" clId="{DC79D408-0B08-46CA-817A-E11CB78B8174}" dt="2026-03-26T20:26:23.383" v="203" actId="20577"/>
        <pc:sldMkLst>
          <pc:docMk/>
          <pc:sldMk cId="2138406580" sldId="706"/>
        </pc:sldMkLst>
        <pc:spChg chg="mod">
          <ac:chgData name="Wittman, Barry" userId="bff186cd-6ce8-41ba-8e8c-e85cdef216de" providerId="ADAL" clId="{DC79D408-0B08-46CA-817A-E11CB78B8174}" dt="2026-03-26T20:25:24.933" v="169" actId="20577"/>
          <ac:spMkLst>
            <pc:docMk/>
            <pc:sldMk cId="2138406580" sldId="706"/>
            <ac:spMk id="21" creationId="{00000000-0000-0000-0000-000000000000}"/>
          </ac:spMkLst>
        </pc:spChg>
        <pc:spChg chg="mod">
          <ac:chgData name="Wittman, Barry" userId="bff186cd-6ce8-41ba-8e8c-e85cdef216de" providerId="ADAL" clId="{DC79D408-0B08-46CA-817A-E11CB78B8174}" dt="2026-03-26T20:26:16.098" v="197" actId="20577"/>
          <ac:spMkLst>
            <pc:docMk/>
            <pc:sldMk cId="2138406580" sldId="706"/>
            <ac:spMk id="22" creationId="{00000000-0000-0000-0000-000000000000}"/>
          </ac:spMkLst>
        </pc:spChg>
        <pc:spChg chg="mod">
          <ac:chgData name="Wittman, Barry" userId="bff186cd-6ce8-41ba-8e8c-e85cdef216de" providerId="ADAL" clId="{DC79D408-0B08-46CA-817A-E11CB78B8174}" dt="2026-03-26T20:25:52.753" v="179" actId="20577"/>
          <ac:spMkLst>
            <pc:docMk/>
            <pc:sldMk cId="2138406580" sldId="706"/>
            <ac:spMk id="23" creationId="{00000000-0000-0000-0000-000000000000}"/>
          </ac:spMkLst>
        </pc:spChg>
        <pc:spChg chg="mod">
          <ac:chgData name="Wittman, Barry" userId="bff186cd-6ce8-41ba-8e8c-e85cdef216de" providerId="ADAL" clId="{DC79D408-0B08-46CA-817A-E11CB78B8174}" dt="2026-03-26T20:26:00.945" v="185" actId="20577"/>
          <ac:spMkLst>
            <pc:docMk/>
            <pc:sldMk cId="2138406580" sldId="706"/>
            <ac:spMk id="24" creationId="{00000000-0000-0000-0000-000000000000}"/>
          </ac:spMkLst>
        </pc:spChg>
        <pc:spChg chg="mod">
          <ac:chgData name="Wittman, Barry" userId="bff186cd-6ce8-41ba-8e8c-e85cdef216de" providerId="ADAL" clId="{DC79D408-0B08-46CA-817A-E11CB78B8174}" dt="2026-03-26T20:26:08.662" v="191" actId="20577"/>
          <ac:spMkLst>
            <pc:docMk/>
            <pc:sldMk cId="2138406580" sldId="706"/>
            <ac:spMk id="25" creationId="{00000000-0000-0000-0000-000000000000}"/>
          </ac:spMkLst>
        </pc:spChg>
        <pc:spChg chg="mod">
          <ac:chgData name="Wittman, Barry" userId="bff186cd-6ce8-41ba-8e8c-e85cdef216de" providerId="ADAL" clId="{DC79D408-0B08-46CA-817A-E11CB78B8174}" dt="2026-03-26T20:25:33.942" v="173" actId="20577"/>
          <ac:spMkLst>
            <pc:docMk/>
            <pc:sldMk cId="2138406580" sldId="706"/>
            <ac:spMk id="26" creationId="{00000000-0000-0000-0000-000000000000}"/>
          </ac:spMkLst>
        </pc:spChg>
        <pc:spChg chg="mod">
          <ac:chgData name="Wittman, Barry" userId="bff186cd-6ce8-41ba-8e8c-e85cdef216de" providerId="ADAL" clId="{DC79D408-0B08-46CA-817A-E11CB78B8174}" dt="2026-03-26T20:26:23.383" v="203" actId="20577"/>
          <ac:spMkLst>
            <pc:docMk/>
            <pc:sldMk cId="2138406580" sldId="706"/>
            <ac:spMk id="27" creationId="{00000000-0000-0000-0000-000000000000}"/>
          </ac:spMkLst>
        </pc:spChg>
        <pc:grpChg chg="mod">
          <ac:chgData name="Wittman, Barry" userId="bff186cd-6ce8-41ba-8e8c-e85cdef216de" providerId="ADAL" clId="{DC79D408-0B08-46CA-817A-E11CB78B8174}" dt="2026-03-26T20:25:57.035" v="180"/>
          <ac:grpSpMkLst>
            <pc:docMk/>
            <pc:sldMk cId="2138406580" sldId="706"/>
            <ac:grpSpMk id="3" creationId="{9D502C27-69F4-4B32-8A42-4D3D2182A7FE}"/>
          </ac:grpSpMkLst>
        </pc:grpChg>
      </pc:sldChg>
      <pc:sldChg chg="modSp modAnim">
        <pc:chgData name="Wittman, Barry" userId="bff186cd-6ce8-41ba-8e8c-e85cdef216de" providerId="ADAL" clId="{DC79D408-0B08-46CA-817A-E11CB78B8174}" dt="2026-03-26T20:27:43.155" v="231"/>
        <pc:sldMkLst>
          <pc:docMk/>
          <pc:sldMk cId="2648395497" sldId="707"/>
        </pc:sldMkLst>
        <pc:spChg chg="mod">
          <ac:chgData name="Wittman, Barry" userId="bff186cd-6ce8-41ba-8e8c-e85cdef216de" providerId="ADAL" clId="{DC79D408-0B08-46CA-817A-E11CB78B8174}" dt="2026-03-26T20:27:38.349" v="230"/>
          <ac:spMkLst>
            <pc:docMk/>
            <pc:sldMk cId="2648395497" sldId="707"/>
            <ac:spMk id="3" creationId="{00000000-0000-0000-0000-000000000000}"/>
          </ac:spMkLst>
        </pc:spChg>
      </pc:sldChg>
      <pc:sldChg chg="modSp modAnim">
        <pc:chgData name="Wittman, Barry" userId="bff186cd-6ce8-41ba-8e8c-e85cdef216de" providerId="ADAL" clId="{DC79D408-0B08-46CA-817A-E11CB78B8174}" dt="2026-03-26T20:31:57.202" v="347"/>
        <pc:sldMkLst>
          <pc:docMk/>
          <pc:sldMk cId="945882767" sldId="708"/>
        </pc:sldMkLst>
        <pc:spChg chg="mod">
          <ac:chgData name="Wittman, Barry" userId="bff186cd-6ce8-41ba-8e8c-e85cdef216de" providerId="ADAL" clId="{DC79D408-0B08-46CA-817A-E11CB78B8174}" dt="2026-03-26T20:31:57.202" v="347"/>
          <ac:spMkLst>
            <pc:docMk/>
            <pc:sldMk cId="945882767" sldId="708"/>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7FE8EF-7E1D-4CC2-BD9F-B1936C0AC818}" type="datetimeFigureOut">
              <a:rPr lang="en-US" smtClean="0"/>
              <a:pPr/>
              <a:t>3/27/2026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068796-915B-4F4F-972A-93A5DBC2787E}" type="slidenum">
              <a:rPr lang="en-US" smtClean="0"/>
              <a:pPr/>
              <a:t>‹#›</a:t>
            </a:fld>
            <a:endParaRPr lang="en-US"/>
          </a:p>
        </p:txBody>
      </p:sp>
    </p:spTree>
    <p:extLst>
      <p:ext uri="{BB962C8B-B14F-4D97-AF65-F5344CB8AC3E}">
        <p14:creationId xmlns:p14="http://schemas.microsoft.com/office/powerpoint/2010/main" val="1719016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8A57E976-8075-4937-B12C-3CC32E54B430}" type="datetimeFigureOut">
              <a:rPr lang="en-US" smtClean="0"/>
              <a:pPr/>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B3FC0-58E1-4035-BA6F-4BC11C5567AF}" type="slidenum">
              <a:rPr lang="en-US" smtClean="0"/>
              <a:pPr/>
              <a:t>‹#›</a:t>
            </a:fld>
            <a:endParaRPr lang="en-US"/>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57E976-8075-4937-B12C-3CC32E54B430}" type="datetimeFigureOut">
              <a:rPr lang="en-US" smtClean="0"/>
              <a:pPr/>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B3FC0-58E1-4035-BA6F-4BC11C5567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57E976-8075-4937-B12C-3CC32E54B430}" type="datetimeFigureOut">
              <a:rPr lang="en-US" smtClean="0"/>
              <a:pPr/>
              <a:t>3/27/2026</a:t>
            </a:fld>
            <a:endParaRPr lang="en-US"/>
          </a:p>
        </p:txBody>
      </p:sp>
      <p:sp>
        <p:nvSpPr>
          <p:cNvPr id="5" name="Footer Placeholder 4"/>
          <p:cNvSpPr>
            <a:spLocks noGrp="1"/>
          </p:cNvSpPr>
          <p:nvPr>
            <p:ph type="ftr" sz="quarter" idx="11"/>
          </p:nvPr>
        </p:nvSpPr>
        <p:spPr>
          <a:xfrm>
            <a:off x="3520796" y="6377460"/>
            <a:ext cx="5115205" cy="365125"/>
          </a:xfrm>
        </p:spPr>
        <p:txBody>
          <a:bodyPr/>
          <a:lstStyle/>
          <a:p>
            <a:endParaRPr lang="en-US"/>
          </a:p>
        </p:txBody>
      </p:sp>
      <p:sp>
        <p:nvSpPr>
          <p:cNvPr id="6" name="Slide Number Placeholder 5"/>
          <p:cNvSpPr>
            <a:spLocks noGrp="1"/>
          </p:cNvSpPr>
          <p:nvPr>
            <p:ph type="sldNum" sz="quarter" idx="12"/>
          </p:nvPr>
        </p:nvSpPr>
        <p:spPr/>
        <p:txBody>
          <a:bodyPr/>
          <a:lstStyle/>
          <a:p>
            <a:fld id="{DF7B3FC0-58E1-4035-BA6F-4BC11C5567A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57E976-8075-4937-B12C-3CC32E54B430}" type="datetimeFigureOut">
              <a:rPr lang="en-US" smtClean="0"/>
              <a:pPr/>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B3FC0-58E1-4035-BA6F-4BC11C5567A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A57E976-8075-4937-B12C-3CC32E54B430}" type="datetimeFigureOut">
              <a:rPr lang="en-US" smtClean="0"/>
              <a:pPr/>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B3FC0-58E1-4035-BA6F-4BC11C5567A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A57E976-8075-4937-B12C-3CC32E54B430}" type="datetimeFigureOut">
              <a:rPr lang="en-US" smtClean="0"/>
              <a:pPr/>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7B3FC0-58E1-4035-BA6F-4BC11C5567A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A57E976-8075-4937-B12C-3CC32E54B430}" type="datetimeFigureOut">
              <a:rPr lang="en-US" smtClean="0"/>
              <a:pPr/>
              <a:t>3/27/2026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7B3FC0-58E1-4035-BA6F-4BC11C5567A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A57E976-8075-4937-B12C-3CC32E54B430}" type="datetimeFigureOut">
              <a:rPr lang="en-US" smtClean="0"/>
              <a:pPr/>
              <a:t>3/27/2026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7B3FC0-58E1-4035-BA6F-4BC11C5567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7E976-8075-4937-B12C-3CC32E54B430}" type="datetimeFigureOut">
              <a:rPr lang="en-US" smtClean="0"/>
              <a:pPr/>
              <a:t>3/27/2026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7B3FC0-58E1-4035-BA6F-4BC11C5567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A57E976-8075-4937-B12C-3CC32E54B430}" type="datetimeFigureOut">
              <a:rPr lang="en-US" smtClean="0"/>
              <a:pPr/>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7B3FC0-58E1-4035-BA6F-4BC11C5567AF}" type="slidenum">
              <a:rPr lang="en-US" smtClean="0"/>
              <a:pPr/>
              <a:t>‹#›</a:t>
            </a:fld>
            <a:endParaRPr lang="en-US"/>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fld id="{8A57E976-8075-4937-B12C-3CC32E54B430}" type="datetimeFigureOut">
              <a:rPr lang="en-US" smtClean="0"/>
              <a:pPr/>
              <a:t>3/27/2026</a:t>
            </a:fld>
            <a:endParaRPr lang="en-US"/>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11119104" y="1170432"/>
            <a:ext cx="978485" cy="201168"/>
          </a:xfrm>
        </p:spPr>
        <p:txBody>
          <a:bodyPr/>
          <a:lstStyle/>
          <a:p>
            <a:fld id="{DF7B3FC0-58E1-4035-BA6F-4BC11C5567A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8A57E976-8075-4937-B12C-3CC32E54B430}" type="datetimeFigureOut">
              <a:rPr lang="en-US" smtClean="0"/>
              <a:pPr/>
              <a:t>3/27/2026</a:t>
            </a:fld>
            <a:endParaRPr lang="en-US"/>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F7B3FC0-58E1-4035-BA6F-4BC11C5567A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COMP 4500</a:t>
            </a:r>
            <a:endParaRPr lang="en-US" dirty="0"/>
          </a:p>
        </p:txBody>
      </p:sp>
      <p:sp>
        <p:nvSpPr>
          <p:cNvPr id="3" name="Subtitle 2"/>
          <p:cNvSpPr>
            <a:spLocks noGrp="1"/>
          </p:cNvSpPr>
          <p:nvPr>
            <p:ph type="subTitle" idx="1"/>
          </p:nvPr>
        </p:nvSpPr>
        <p:spPr/>
        <p:txBody>
          <a:bodyPr/>
          <a:lstStyle/>
          <a:p>
            <a:r>
              <a:rPr lang="en-US"/>
              <a:t>Week 11 </a:t>
            </a:r>
            <a:r>
              <a:rPr lang="en-US" dirty="0"/>
              <a:t>- Friday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happens when you need to solve an NP-complete problem?</a:t>
            </a:r>
          </a:p>
        </p:txBody>
      </p:sp>
      <p:sp>
        <p:nvSpPr>
          <p:cNvPr id="3" name="Content Placeholder 2"/>
          <p:cNvSpPr>
            <a:spLocks noGrp="1"/>
          </p:cNvSpPr>
          <p:nvPr>
            <p:ph idx="1"/>
          </p:nvPr>
        </p:nvSpPr>
        <p:spPr/>
        <p:txBody>
          <a:bodyPr>
            <a:normAutofit/>
          </a:bodyPr>
          <a:lstStyle/>
          <a:p>
            <a:r>
              <a:rPr lang="en-US" dirty="0"/>
              <a:t>Sometimes, very small instances or very constrained instances of NP-complete problems are solvable</a:t>
            </a:r>
          </a:p>
          <a:p>
            <a:r>
              <a:rPr lang="en-US" dirty="0"/>
              <a:t>Otherwise, we believe that NP-complete problems are computationally infeasible to solve, even though we can't prove it</a:t>
            </a:r>
          </a:p>
          <a:p>
            <a:r>
              <a:rPr lang="en-US" dirty="0"/>
              <a:t>Why look for an efficient algorithm for a problem when no one can find an efficient one for all these famous problems?</a:t>
            </a:r>
          </a:p>
        </p:txBody>
      </p:sp>
    </p:spTree>
    <p:extLst>
      <p:ext uri="{BB962C8B-B14F-4D97-AF65-F5344CB8AC3E}">
        <p14:creationId xmlns:p14="http://schemas.microsoft.com/office/powerpoint/2010/main" val="199391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nter image description h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2505" y="1004600"/>
            <a:ext cx="8226989" cy="50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817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nter image description h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499936"/>
            <a:ext cx="8915400" cy="5858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777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Three-Sentence Summary of Polynomial-Time Reductions</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3149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Polynomial-Time Reductions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81197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Characterizing hardness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How can we compare the hardness of problems?</a:t>
                </a:r>
              </a:p>
              <a:p>
                <a:r>
                  <a:rPr lang="en-US" dirty="0"/>
                  <a:t>How are we able to say that NP-complete problems are all the same level of hardness?</a:t>
                </a:r>
              </a:p>
              <a:p>
                <a:r>
                  <a:rPr lang="en-US" dirty="0"/>
                  <a:t>We want a formal way to describe that problem </a:t>
                </a:r>
                <a14:m>
                  <m:oMath xmlns:m="http://schemas.openxmlformats.org/officeDocument/2006/math">
                    <m:r>
                      <a:rPr lang="en-US" i="1" dirty="0" smtClean="0">
                        <a:latin typeface="Cambria Math" panose="02040503050406030204" pitchFamily="18" charset="0"/>
                      </a:rPr>
                      <m:t>𝑋</m:t>
                    </m:r>
                  </m:oMath>
                </a14:m>
                <a:r>
                  <a:rPr lang="en-US" dirty="0"/>
                  <a:t> is at least as hard as problem </a:t>
                </a:r>
                <a14:m>
                  <m:oMath xmlns:m="http://schemas.openxmlformats.org/officeDocument/2006/math">
                    <m:r>
                      <a:rPr lang="en-US" i="1" dirty="0" smtClean="0">
                        <a:latin typeface="Cambria Math" panose="02040503050406030204" pitchFamily="18" charset="0"/>
                      </a:rPr>
                      <m:t>𝑌</m:t>
                    </m:r>
                  </m:oMath>
                </a14:m>
                <a:endParaRPr lang="en-US" i="1" dirty="0"/>
              </a:p>
              <a:p>
                <a:r>
                  <a:rPr lang="en-US" dirty="0"/>
                  <a:t>The tool we use to argue that </a:t>
                </a:r>
                <a14:m>
                  <m:oMath xmlns:m="http://schemas.openxmlformats.org/officeDocument/2006/math">
                    <m:r>
                      <a:rPr lang="en-US" i="1" dirty="0" smtClean="0">
                        <a:latin typeface="Cambria Math" panose="02040503050406030204" pitchFamily="18" charset="0"/>
                      </a:rPr>
                      <m:t>𝑋</m:t>
                    </m:r>
                  </m:oMath>
                </a14:m>
                <a:r>
                  <a:rPr lang="en-US" dirty="0"/>
                  <a:t> is at least as hard as </a:t>
                </a:r>
                <a14:m>
                  <m:oMath xmlns:m="http://schemas.openxmlformats.org/officeDocument/2006/math">
                    <m:r>
                      <a:rPr lang="en-US" i="1" dirty="0" smtClean="0">
                        <a:latin typeface="Cambria Math" panose="02040503050406030204" pitchFamily="18" charset="0"/>
                      </a:rPr>
                      <m:t>𝑌</m:t>
                    </m:r>
                  </m:oMath>
                </a14:m>
                <a:r>
                  <a:rPr lang="en-US" dirty="0"/>
                  <a:t> is called a </a:t>
                </a:r>
                <a:r>
                  <a:rPr lang="en-US" b="1" dirty="0"/>
                  <a:t>reduction</a:t>
                </a:r>
              </a:p>
              <a:p>
                <a:endParaRPr lang="en-US" b="1"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659" r="-1889"/>
                </a:stretch>
              </a:blipFill>
            </p:spPr>
            <p:txBody>
              <a:bodyPr/>
              <a:lstStyle/>
              <a:p>
                <a:r>
                  <a:rPr lang="en-US">
                    <a:noFill/>
                  </a:rPr>
                  <a:t> </a:t>
                </a:r>
              </a:p>
            </p:txBody>
          </p:sp>
        </mc:Fallback>
      </mc:AlternateContent>
    </p:spTree>
    <p:extLst>
      <p:ext uri="{BB962C8B-B14F-4D97-AF65-F5344CB8AC3E}">
        <p14:creationId xmlns:p14="http://schemas.microsoft.com/office/powerpoint/2010/main" val="170052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imagine that we have a black box that can solve problem </a:t>
                </a:r>
                <a14:m>
                  <m:oMath xmlns:m="http://schemas.openxmlformats.org/officeDocument/2006/math">
                    <m:r>
                      <a:rPr lang="en-US" i="1" dirty="0" smtClean="0">
                        <a:latin typeface="Cambria Math" panose="02040503050406030204" pitchFamily="18" charset="0"/>
                      </a:rPr>
                      <m:t>𝑋</m:t>
                    </m:r>
                  </m:oMath>
                </a14:m>
                <a:r>
                  <a:rPr lang="en-US" dirty="0"/>
                  <a:t> instantly</a:t>
                </a:r>
              </a:p>
              <a:p>
                <a:r>
                  <a:rPr lang="en-US" dirty="0"/>
                  <a:t>Can any instance of problem </a:t>
                </a:r>
                <a14:m>
                  <m:oMath xmlns:m="http://schemas.openxmlformats.org/officeDocument/2006/math">
                    <m:r>
                      <a:rPr lang="en-US" i="1" dirty="0" smtClean="0">
                        <a:latin typeface="Cambria Math" panose="02040503050406030204" pitchFamily="18" charset="0"/>
                      </a:rPr>
                      <m:t>𝑌</m:t>
                    </m:r>
                  </m:oMath>
                </a14:m>
                <a:r>
                  <a:rPr lang="en-US" dirty="0"/>
                  <a:t> be solved by doing polynomial work to format the input for </a:t>
                </a:r>
                <a14:m>
                  <m:oMath xmlns:m="http://schemas.openxmlformats.org/officeDocument/2006/math">
                    <m:r>
                      <a:rPr lang="en-US" i="1" dirty="0" smtClean="0">
                        <a:latin typeface="Cambria Math" panose="02040503050406030204" pitchFamily="18" charset="0"/>
                      </a:rPr>
                      <m:t>𝑌</m:t>
                    </m:r>
                  </m:oMath>
                </a14:m>
                <a:r>
                  <a:rPr lang="en-US" dirty="0"/>
                  <a:t> into input for </a:t>
                </a:r>
                <a14:m>
                  <m:oMath xmlns:m="http://schemas.openxmlformats.org/officeDocument/2006/math">
                    <m:r>
                      <a:rPr lang="en-US" i="1" dirty="0" smtClean="0">
                        <a:latin typeface="Cambria Math" panose="02040503050406030204" pitchFamily="18" charset="0"/>
                      </a:rPr>
                      <m:t>𝑋</m:t>
                    </m:r>
                  </m:oMath>
                </a14:m>
                <a:r>
                  <a:rPr lang="en-US" dirty="0"/>
                  <a:t> followed by a polynomial number of calls to the black box that solves </a:t>
                </a:r>
                <a14:m>
                  <m:oMath xmlns:m="http://schemas.openxmlformats.org/officeDocument/2006/math">
                    <m:r>
                      <a:rPr lang="en-US" i="1" dirty="0" smtClean="0">
                        <a:latin typeface="Cambria Math" panose="02040503050406030204" pitchFamily="18" charset="0"/>
                      </a:rPr>
                      <m:t>𝑋</m:t>
                    </m:r>
                  </m:oMath>
                </a14:m>
                <a:r>
                  <a:rPr lang="en-US" dirty="0"/>
                  <a:t>?</a:t>
                </a:r>
              </a:p>
              <a:p>
                <a:r>
                  <a:rPr lang="en-US" dirty="0"/>
                  <a:t>If the answer is </a:t>
                </a:r>
                <a:r>
                  <a:rPr lang="en-US" b="1" dirty="0"/>
                  <a:t>yes</a:t>
                </a:r>
                <a:r>
                  <a:rPr lang="en-US" dirty="0"/>
                  <a:t>, we write </a:t>
                </a:r>
                <a14:m>
                  <m:oMath xmlns:m="http://schemas.openxmlformats.org/officeDocument/2006/math">
                    <m:r>
                      <a:rPr lang="en-US" i="1" dirty="0" smtClean="0">
                        <a:latin typeface="Cambria Math" panose="02040503050406030204" pitchFamily="18" charset="0"/>
                      </a:rPr>
                      <m:t>𝑌</m:t>
                    </m:r>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m:t>
                        </m:r>
                      </m:e>
                      <m:sub>
                        <m:r>
                          <a:rPr lang="en-US" b="0" i="1" dirty="0" smtClean="0">
                            <a:latin typeface="Cambria Math" panose="02040503050406030204" pitchFamily="18" charset="0"/>
                          </a:rPr>
                          <m:t>𝑃</m:t>
                        </m:r>
                      </m:sub>
                    </m:sSub>
                    <m:r>
                      <a:rPr lang="en-US" i="1" dirty="0">
                        <a:latin typeface="Cambria Math" panose="02040503050406030204" pitchFamily="18" charset="0"/>
                      </a:rPr>
                      <m:t> </m:t>
                    </m:r>
                    <m:r>
                      <a:rPr lang="en-US" i="1" dirty="0">
                        <a:latin typeface="Cambria Math" panose="02040503050406030204" pitchFamily="18" charset="0"/>
                      </a:rPr>
                      <m:t>𝑋</m:t>
                    </m:r>
                  </m:oMath>
                </a14:m>
                <a:r>
                  <a:rPr lang="en-US" dirty="0"/>
                  <a:t> and say that </a:t>
                </a:r>
                <a14:m>
                  <m:oMath xmlns:m="http://schemas.openxmlformats.org/officeDocument/2006/math">
                    <m:r>
                      <a:rPr lang="en-US" i="1" dirty="0" smtClean="0">
                        <a:latin typeface="Cambria Math" panose="02040503050406030204" pitchFamily="18" charset="0"/>
                      </a:rPr>
                      <m:t>𝑌</m:t>
                    </m:r>
                  </m:oMath>
                </a14:m>
                <a:r>
                  <a:rPr lang="en-US" dirty="0"/>
                  <a:t> is polynomial-time reducible to </a:t>
                </a:r>
                <a14:m>
                  <m:oMath xmlns:m="http://schemas.openxmlformats.org/officeDocument/2006/math">
                    <m:r>
                      <a:rPr lang="en-US" i="1" dirty="0" smtClean="0">
                        <a:latin typeface="Cambria Math" panose="02040503050406030204" pitchFamily="18" charset="0"/>
                      </a:rPr>
                      <m:t>𝑋</m:t>
                    </m:r>
                  </m:oMath>
                </a14:m>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659" r="-833"/>
                </a:stretch>
              </a:blipFill>
            </p:spPr>
            <p:txBody>
              <a:bodyPr/>
              <a:lstStyle/>
              <a:p>
                <a:r>
                  <a:rPr lang="en-US">
                    <a:noFill/>
                  </a:rPr>
                  <a:t> </a:t>
                </a:r>
              </a:p>
            </p:txBody>
          </p:sp>
        </mc:Fallback>
      </mc:AlternateContent>
    </p:spTree>
    <p:extLst>
      <p:ext uri="{BB962C8B-B14F-4D97-AF65-F5344CB8AC3E}">
        <p14:creationId xmlns:p14="http://schemas.microsoft.com/office/powerpoint/2010/main" val="2211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reductions useful?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Imagine that there is a polynomial-time algorithm to solve </a:t>
                </a:r>
                <a14:m>
                  <m:oMath xmlns:m="http://schemas.openxmlformats.org/officeDocument/2006/math">
                    <m:r>
                      <a:rPr lang="en-US" i="1" dirty="0" smtClean="0">
                        <a:latin typeface="Cambria Math" panose="02040503050406030204" pitchFamily="18" charset="0"/>
                      </a:rPr>
                      <m:t>𝑋</m:t>
                    </m:r>
                  </m:oMath>
                </a14:m>
                <a:endParaRPr lang="en-US" i="1" dirty="0"/>
              </a:p>
              <a:p>
                <a:r>
                  <a:rPr lang="en-US" dirty="0"/>
                  <a:t>We can solve </a:t>
                </a:r>
                <a14:m>
                  <m:oMath xmlns:m="http://schemas.openxmlformats.org/officeDocument/2006/math">
                    <m:r>
                      <a:rPr lang="en-US" i="1" dirty="0" smtClean="0">
                        <a:latin typeface="Cambria Math" panose="02040503050406030204" pitchFamily="18" charset="0"/>
                      </a:rPr>
                      <m:t>𝑌</m:t>
                    </m:r>
                  </m:oMath>
                </a14:m>
                <a:r>
                  <a:rPr lang="en-US" dirty="0"/>
                  <a:t> with a polynomial prep time plus polynomial calls to </a:t>
                </a:r>
                <a14:m>
                  <m:oMath xmlns:m="http://schemas.openxmlformats.org/officeDocument/2006/math">
                    <m:r>
                      <a:rPr lang="en-US" i="1" dirty="0" smtClean="0">
                        <a:latin typeface="Cambria Math" panose="02040503050406030204" pitchFamily="18" charset="0"/>
                      </a:rPr>
                      <m:t>𝑋</m:t>
                    </m:r>
                  </m:oMath>
                </a14:m>
                <a:endParaRPr lang="en-US" i="1" dirty="0"/>
              </a:p>
              <a:p>
                <a:r>
                  <a:rPr lang="en-US" dirty="0"/>
                  <a:t>That means that </a:t>
                </a:r>
                <a14:m>
                  <m:oMath xmlns:m="http://schemas.openxmlformats.org/officeDocument/2006/math">
                    <m:r>
                      <a:rPr lang="en-US" i="1" dirty="0" smtClean="0">
                        <a:latin typeface="Cambria Math" panose="02040503050406030204" pitchFamily="18" charset="0"/>
                      </a:rPr>
                      <m:t>𝑌</m:t>
                    </m:r>
                  </m:oMath>
                </a14:m>
                <a:r>
                  <a:rPr lang="en-US" dirty="0"/>
                  <a:t> can be solved with polynomial work plus polynomial work times polynomial work</a:t>
                </a:r>
              </a:p>
              <a:p>
                <a:pPr lvl="1"/>
                <a:r>
                  <a:rPr lang="en-US" dirty="0"/>
                  <a:t>Thus, </a:t>
                </a:r>
                <a14:m>
                  <m:oMath xmlns:m="http://schemas.openxmlformats.org/officeDocument/2006/math">
                    <m:r>
                      <a:rPr lang="en-US" i="1" dirty="0" smtClean="0">
                        <a:latin typeface="Cambria Math" panose="02040503050406030204" pitchFamily="18" charset="0"/>
                      </a:rPr>
                      <m:t>𝑌</m:t>
                    </m:r>
                  </m:oMath>
                </a14:m>
                <a:r>
                  <a:rPr lang="en-US" dirty="0"/>
                  <a:t> can also be solved in polynomial time</a:t>
                </a:r>
              </a:p>
              <a:p>
                <a:r>
                  <a:rPr lang="en-US" dirty="0"/>
                  <a:t>Formally:</a:t>
                </a:r>
              </a:p>
              <a:p>
                <a:pPr lvl="1"/>
                <a:r>
                  <a:rPr lang="en-US" dirty="0"/>
                  <a:t>Suppose  </a:t>
                </a:r>
                <a14:m>
                  <m:oMath xmlns:m="http://schemas.openxmlformats.org/officeDocument/2006/math">
                    <m:r>
                      <a:rPr lang="en-US" i="1" dirty="0" smtClean="0">
                        <a:latin typeface="Cambria Math" panose="02040503050406030204" pitchFamily="18" charset="0"/>
                      </a:rPr>
                      <m:t>𝑌</m:t>
                    </m:r>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m:t>
                        </m:r>
                      </m:e>
                      <m:sub>
                        <m:r>
                          <a:rPr lang="en-US" b="0" i="1" dirty="0" smtClean="0">
                            <a:latin typeface="Cambria Math" panose="02040503050406030204" pitchFamily="18" charset="0"/>
                          </a:rPr>
                          <m:t>𝑃</m:t>
                        </m:r>
                      </m:sub>
                    </m:sSub>
                    <m:r>
                      <a:rPr lang="en-US" i="1" dirty="0">
                        <a:latin typeface="Cambria Math" panose="02040503050406030204" pitchFamily="18" charset="0"/>
                      </a:rPr>
                      <m:t> </m:t>
                    </m:r>
                    <m:r>
                      <a:rPr lang="en-US" i="1" dirty="0">
                        <a:latin typeface="Cambria Math" panose="02040503050406030204" pitchFamily="18" charset="0"/>
                      </a:rPr>
                      <m:t>𝑋</m:t>
                    </m:r>
                  </m:oMath>
                </a14:m>
                <a:r>
                  <a:rPr lang="en-US" dirty="0"/>
                  <a:t>. If </a:t>
                </a:r>
                <a14:m>
                  <m:oMath xmlns:m="http://schemas.openxmlformats.org/officeDocument/2006/math">
                    <m:r>
                      <a:rPr lang="en-US" i="1" dirty="0" smtClean="0">
                        <a:latin typeface="Cambria Math" panose="02040503050406030204" pitchFamily="18" charset="0"/>
                      </a:rPr>
                      <m:t>𝑋</m:t>
                    </m:r>
                  </m:oMath>
                </a14:m>
                <a:r>
                  <a:rPr lang="en-US" dirty="0"/>
                  <a:t> can be solved in polynomial time, then </a:t>
                </a:r>
                <a14:m>
                  <m:oMath xmlns:m="http://schemas.openxmlformats.org/officeDocument/2006/math">
                    <m:r>
                      <a:rPr lang="en-US" i="1" dirty="0" smtClean="0">
                        <a:latin typeface="Cambria Math" panose="02040503050406030204" pitchFamily="18" charset="0"/>
                      </a:rPr>
                      <m:t>𝑌</m:t>
                    </m:r>
                  </m:oMath>
                </a14:m>
                <a:r>
                  <a:rPr lang="en-US" dirty="0"/>
                  <a:t> can be solved in polynomial time.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527" r="-278" b="-1449"/>
                </a:stretch>
              </a:blipFill>
            </p:spPr>
            <p:txBody>
              <a:bodyPr/>
              <a:lstStyle/>
              <a:p>
                <a:r>
                  <a:rPr lang="en-US">
                    <a:noFill/>
                  </a:rPr>
                  <a:t> </a:t>
                </a:r>
              </a:p>
            </p:txBody>
          </p:sp>
        </mc:Fallback>
      </mc:AlternateContent>
    </p:spTree>
    <p:extLst>
      <p:ext uri="{BB962C8B-B14F-4D97-AF65-F5344CB8AC3E}">
        <p14:creationId xmlns:p14="http://schemas.microsoft.com/office/powerpoint/2010/main" val="132695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the other direction?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We didn't really study logic in this class</a:t>
                </a:r>
              </a:p>
              <a:p>
                <a:pPr lvl="1"/>
                <a:r>
                  <a:rPr lang="en-US" dirty="0"/>
                  <a:t>Since we assumed you got everything you needed in MATH 1230 and COMP 2230</a:t>
                </a:r>
              </a:p>
              <a:p>
                <a:r>
                  <a:rPr lang="en-US" dirty="0"/>
                  <a:t>If you have an implication </a:t>
                </a:r>
                <a14:m>
                  <m:oMath xmlns:m="http://schemas.openxmlformats.org/officeDocument/2006/math">
                    <m:r>
                      <a:rPr lang="en-US" i="1" dirty="0" smtClean="0">
                        <a:latin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 </m:t>
                    </m:r>
                    <m:r>
                      <a:rPr lang="en-US" i="1" dirty="0" smtClean="0">
                        <a:latin typeface="Cambria Math" panose="02040503050406030204" pitchFamily="18" charset="0"/>
                      </a:rPr>
                      <m:t>𝑞</m:t>
                    </m:r>
                  </m:oMath>
                </a14:m>
                <a:r>
                  <a:rPr lang="en-US" dirty="0"/>
                  <a:t> that is true, its </a:t>
                </a:r>
                <a:r>
                  <a:rPr lang="en-US" b="1" dirty="0"/>
                  <a:t>contrapositive</a:t>
                </a:r>
                <a:r>
                  <a:rPr lang="en-US" dirty="0"/>
                  <a:t>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𝑞</m:t>
                    </m:r>
                    <m:r>
                      <a:rPr lang="en-US" i="1" dirty="0" smtClean="0">
                        <a:latin typeface="Cambria Math" panose="02040503050406030204" pitchFamily="18" charset="0"/>
                      </a:rPr>
                      <m:t> →~</m:t>
                    </m:r>
                    <m:r>
                      <a:rPr lang="en-US" i="1" dirty="0" smtClean="0">
                        <a:latin typeface="Cambria Math" panose="02040503050406030204" pitchFamily="18" charset="0"/>
                      </a:rPr>
                      <m:t>𝑝</m:t>
                    </m:r>
                  </m:oMath>
                </a14:m>
                <a:r>
                  <a:rPr lang="en-US" dirty="0"/>
                  <a:t> is also true </a:t>
                </a:r>
              </a:p>
              <a:p>
                <a:r>
                  <a:rPr lang="en-US" dirty="0"/>
                  <a:t>Implication:</a:t>
                </a:r>
              </a:p>
              <a:p>
                <a:pPr lvl="1"/>
                <a:r>
                  <a:rPr lang="en-US" dirty="0"/>
                  <a:t>Suppose  </a:t>
                </a:r>
                <a14:m>
                  <m:oMath xmlns:m="http://schemas.openxmlformats.org/officeDocument/2006/math">
                    <m:r>
                      <a:rPr lang="en-US" i="1" dirty="0" smtClean="0">
                        <a:latin typeface="Cambria Math" panose="02040503050406030204" pitchFamily="18" charset="0"/>
                      </a:rPr>
                      <m:t>𝑌</m:t>
                    </m:r>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m:t>
                        </m:r>
                      </m:e>
                      <m:sub>
                        <m:r>
                          <a:rPr lang="en-US" b="0" i="1" dirty="0" smtClean="0">
                            <a:latin typeface="Cambria Math" panose="02040503050406030204" pitchFamily="18" charset="0"/>
                          </a:rPr>
                          <m:t>𝑃</m:t>
                        </m:r>
                      </m:sub>
                    </m:sSub>
                    <m:r>
                      <a:rPr lang="en-US" i="1" dirty="0">
                        <a:latin typeface="Cambria Math" panose="02040503050406030204" pitchFamily="18" charset="0"/>
                      </a:rPr>
                      <m:t> </m:t>
                    </m:r>
                    <m:r>
                      <a:rPr lang="en-US" i="1" dirty="0">
                        <a:latin typeface="Cambria Math" panose="02040503050406030204" pitchFamily="18" charset="0"/>
                      </a:rPr>
                      <m:t>𝑋</m:t>
                    </m:r>
                  </m:oMath>
                </a14:m>
                <a:r>
                  <a:rPr lang="en-US" dirty="0"/>
                  <a:t>. If </a:t>
                </a:r>
                <a14:m>
                  <m:oMath xmlns:m="http://schemas.openxmlformats.org/officeDocument/2006/math">
                    <m:r>
                      <a:rPr lang="en-US" i="1" dirty="0" smtClean="0">
                        <a:latin typeface="Cambria Math" panose="02040503050406030204" pitchFamily="18" charset="0"/>
                      </a:rPr>
                      <m:t>𝑋</m:t>
                    </m:r>
                  </m:oMath>
                </a14:m>
                <a:r>
                  <a:rPr lang="en-US" dirty="0"/>
                  <a:t> can be solved in polynomial time, then </a:t>
                </a:r>
                <a14:m>
                  <m:oMath xmlns:m="http://schemas.openxmlformats.org/officeDocument/2006/math">
                    <m:r>
                      <a:rPr lang="en-US" i="1" dirty="0" smtClean="0">
                        <a:latin typeface="Cambria Math" panose="02040503050406030204" pitchFamily="18" charset="0"/>
                      </a:rPr>
                      <m:t>𝑌</m:t>
                    </m:r>
                  </m:oMath>
                </a14:m>
                <a:r>
                  <a:rPr lang="en-US" dirty="0"/>
                  <a:t> can be solved in polynomial time.</a:t>
                </a:r>
              </a:p>
              <a:p>
                <a:r>
                  <a:rPr lang="en-US" dirty="0"/>
                  <a:t>Contrapositive:</a:t>
                </a:r>
              </a:p>
              <a:p>
                <a:pPr lvl="1"/>
                <a:r>
                  <a:rPr lang="en-US" dirty="0"/>
                  <a:t>Suppose  </a:t>
                </a:r>
                <a14:m>
                  <m:oMath xmlns:m="http://schemas.openxmlformats.org/officeDocument/2006/math">
                    <m:r>
                      <a:rPr lang="en-US" i="1" dirty="0" smtClean="0">
                        <a:latin typeface="Cambria Math" panose="02040503050406030204" pitchFamily="18" charset="0"/>
                      </a:rPr>
                      <m:t>𝑌</m:t>
                    </m:r>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m:t>
                        </m:r>
                      </m:e>
                      <m:sub>
                        <m:r>
                          <a:rPr lang="en-US" b="0" i="1" dirty="0" smtClean="0">
                            <a:latin typeface="Cambria Math" panose="02040503050406030204" pitchFamily="18" charset="0"/>
                          </a:rPr>
                          <m:t>𝑃</m:t>
                        </m:r>
                      </m:sub>
                    </m:sSub>
                    <m:r>
                      <a:rPr lang="en-US" i="1" dirty="0">
                        <a:latin typeface="Cambria Math" panose="02040503050406030204" pitchFamily="18" charset="0"/>
                      </a:rPr>
                      <m:t> </m:t>
                    </m:r>
                    <m:r>
                      <a:rPr lang="en-US" i="1" dirty="0">
                        <a:latin typeface="Cambria Math" panose="02040503050406030204" pitchFamily="18" charset="0"/>
                      </a:rPr>
                      <m:t>𝑋</m:t>
                    </m:r>
                  </m:oMath>
                </a14:m>
                <a:r>
                  <a:rPr lang="en-US" dirty="0"/>
                  <a:t>. If </a:t>
                </a:r>
                <a14:m>
                  <m:oMath xmlns:m="http://schemas.openxmlformats.org/officeDocument/2006/math">
                    <m:r>
                      <a:rPr lang="en-US" i="1" dirty="0" smtClean="0">
                        <a:latin typeface="Cambria Math" panose="02040503050406030204" pitchFamily="18" charset="0"/>
                      </a:rPr>
                      <m:t>𝑌</m:t>
                    </m:r>
                  </m:oMath>
                </a14:m>
                <a:r>
                  <a:rPr lang="en-US" dirty="0"/>
                  <a:t> cannot be solved in polynomial time, then </a:t>
                </a:r>
                <a14:m>
                  <m:oMath xmlns:m="http://schemas.openxmlformats.org/officeDocument/2006/math">
                    <m:r>
                      <a:rPr lang="en-US" i="1" dirty="0" smtClean="0">
                        <a:latin typeface="Cambria Math" panose="02040503050406030204" pitchFamily="18" charset="0"/>
                      </a:rPr>
                      <m:t>𝑋</m:t>
                    </m:r>
                  </m:oMath>
                </a14:m>
                <a:r>
                  <a:rPr lang="en-US" dirty="0"/>
                  <a:t> cannot be solved in polynomial time.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581" b="-2240"/>
                </a:stretch>
              </a:blipFill>
            </p:spPr>
            <p:txBody>
              <a:bodyPr/>
              <a:lstStyle/>
              <a:p>
                <a:r>
                  <a:rPr lang="en-US">
                    <a:noFill/>
                  </a:rPr>
                  <a:t> </a:t>
                </a:r>
              </a:p>
            </p:txBody>
          </p:sp>
        </mc:Fallback>
      </mc:AlternateContent>
    </p:spTree>
    <p:extLst>
      <p:ext uri="{BB962C8B-B14F-4D97-AF65-F5344CB8AC3E}">
        <p14:creationId xmlns:p14="http://schemas.microsoft.com/office/powerpoint/2010/main" val="75184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house of cards</a:t>
            </a:r>
          </a:p>
        </p:txBody>
      </p:sp>
      <p:sp>
        <p:nvSpPr>
          <p:cNvPr id="3" name="Content Placeholder 2"/>
          <p:cNvSpPr>
            <a:spLocks noGrp="1"/>
          </p:cNvSpPr>
          <p:nvPr>
            <p:ph idx="1"/>
          </p:nvPr>
        </p:nvSpPr>
        <p:spPr/>
        <p:txBody>
          <a:bodyPr/>
          <a:lstStyle/>
          <a:p>
            <a:r>
              <a:rPr lang="en-US" dirty="0"/>
              <a:t>Reductions are not one tool in our arsenal …</a:t>
            </a:r>
          </a:p>
          <a:p>
            <a:pPr lvl="1"/>
            <a:r>
              <a:rPr lang="en-US" dirty="0"/>
              <a:t>They're pretty much our </a:t>
            </a:r>
            <a:r>
              <a:rPr lang="en-US" b="1" dirty="0"/>
              <a:t>only</a:t>
            </a:r>
            <a:r>
              <a:rPr lang="en-US" dirty="0"/>
              <a:t> tool for comparing the difficulty of problems</a:t>
            </a:r>
          </a:p>
          <a:p>
            <a:r>
              <a:rPr lang="en-US" dirty="0"/>
              <a:t>If you can solve a problem with a polynomial-time algorithm, you know it's polynomial</a:t>
            </a:r>
          </a:p>
          <a:p>
            <a:r>
              <a:rPr lang="en-US" dirty="0"/>
              <a:t>For NP-complete problems (and even some higher classes), we have no way of being sure</a:t>
            </a:r>
          </a:p>
          <a:p>
            <a:r>
              <a:rPr lang="en-US" dirty="0"/>
              <a:t>All we can do is say that one problem is at least as hard as another</a:t>
            </a:r>
          </a:p>
        </p:txBody>
      </p:sp>
    </p:spTree>
    <p:extLst>
      <p:ext uri="{BB962C8B-B14F-4D97-AF65-F5344CB8AC3E}">
        <p14:creationId xmlns:p14="http://schemas.microsoft.com/office/powerpoint/2010/main" val="277157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Last time</a:t>
            </a:r>
          </a:p>
        </p:txBody>
      </p:sp>
      <p:sp>
        <p:nvSpPr>
          <p:cNvPr id="3" name="Content Placeholder 2"/>
          <p:cNvSpPr>
            <a:spLocks noGrp="1"/>
          </p:cNvSpPr>
          <p:nvPr>
            <p:ph idx="1"/>
          </p:nvPr>
        </p:nvSpPr>
        <p:spPr/>
        <p:txBody>
          <a:bodyPr>
            <a:normAutofit/>
          </a:bodyPr>
          <a:lstStyle/>
          <a:p>
            <a:r>
              <a:rPr lang="en-US" dirty="0"/>
              <a:t>What did we talk about last time?</a:t>
            </a:r>
          </a:p>
          <a:p>
            <a:r>
              <a:rPr lang="en-US" dirty="0"/>
              <a:t>Bipartite matching</a:t>
            </a:r>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lang="en-US" dirty="0"/>
              <a:t>Independent set</a:t>
            </a:r>
          </a:p>
        </p:txBody>
      </p:sp>
      <p:sp>
        <p:nvSpPr>
          <p:cNvPr id="3" name="Content Placeholder 2"/>
          <p:cNvSpPr>
            <a:spLocks noGrp="1"/>
          </p:cNvSpPr>
          <p:nvPr>
            <p:ph idx="1"/>
          </p:nvPr>
        </p:nvSpPr>
        <p:spPr/>
        <p:txBody>
          <a:bodyPr>
            <a:normAutofit/>
          </a:bodyPr>
          <a:lstStyle/>
          <a:p>
            <a:r>
              <a:rPr lang="en-US" dirty="0"/>
              <a:t>Recall the independent set graph problem</a:t>
            </a:r>
          </a:p>
          <a:p>
            <a:r>
              <a:rPr lang="en-US" dirty="0"/>
              <a:t>Given an undirected graph, find the </a:t>
            </a:r>
            <a:r>
              <a:rPr lang="en-US"/>
              <a:t>largest collection </a:t>
            </a:r>
            <a:r>
              <a:rPr lang="en-US" dirty="0"/>
              <a:t>of nodes that are not connected to each other</a:t>
            </a:r>
          </a:p>
          <a:p>
            <a:r>
              <a:rPr lang="en-US" dirty="0"/>
              <a:t>Practical application:</a:t>
            </a:r>
          </a:p>
          <a:p>
            <a:pPr lvl="1"/>
            <a:r>
              <a:rPr lang="en-US" dirty="0"/>
              <a:t>Nodes represent friends of yours</a:t>
            </a:r>
          </a:p>
          <a:p>
            <a:pPr lvl="1"/>
            <a:r>
              <a:rPr lang="en-US" dirty="0"/>
              <a:t>An edge between those two nodes means they hate each other</a:t>
            </a:r>
          </a:p>
          <a:p>
            <a:pPr lvl="1"/>
            <a:r>
              <a:rPr lang="en-US" dirty="0"/>
              <a:t>What's the largest group of friends you could invite to a party if you don't want any to hate each other?</a:t>
            </a:r>
          </a:p>
        </p:txBody>
      </p:sp>
    </p:spTree>
    <p:extLst>
      <p:ext uri="{BB962C8B-B14F-4D97-AF65-F5344CB8AC3E}">
        <p14:creationId xmlns:p14="http://schemas.microsoft.com/office/powerpoint/2010/main" val="81917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Independent set example</a:t>
            </a:r>
          </a:p>
        </p:txBody>
      </p:sp>
      <p:sp>
        <p:nvSpPr>
          <p:cNvPr id="4" name="Oval 3"/>
          <p:cNvSpPr/>
          <p:nvPr/>
        </p:nvSpPr>
        <p:spPr>
          <a:xfrm>
            <a:off x="3200400" y="2116328"/>
            <a:ext cx="762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 name="Oval 6"/>
          <p:cNvSpPr/>
          <p:nvPr/>
        </p:nvSpPr>
        <p:spPr>
          <a:xfrm>
            <a:off x="4648200" y="3438652"/>
            <a:ext cx="762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8" name="Oval 7"/>
          <p:cNvSpPr/>
          <p:nvPr/>
        </p:nvSpPr>
        <p:spPr>
          <a:xfrm>
            <a:off x="5829300" y="2116328"/>
            <a:ext cx="762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9" name="Oval 8"/>
          <p:cNvSpPr/>
          <p:nvPr/>
        </p:nvSpPr>
        <p:spPr>
          <a:xfrm>
            <a:off x="6667500" y="3716528"/>
            <a:ext cx="762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0" name="Oval 9"/>
          <p:cNvSpPr/>
          <p:nvPr/>
        </p:nvSpPr>
        <p:spPr>
          <a:xfrm>
            <a:off x="2832100" y="3819652"/>
            <a:ext cx="762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 name="Oval 10"/>
          <p:cNvSpPr/>
          <p:nvPr/>
        </p:nvSpPr>
        <p:spPr>
          <a:xfrm>
            <a:off x="4800600" y="5638800"/>
            <a:ext cx="762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2" name="Oval 11"/>
          <p:cNvSpPr/>
          <p:nvPr/>
        </p:nvSpPr>
        <p:spPr>
          <a:xfrm>
            <a:off x="7772400" y="4935728"/>
            <a:ext cx="762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3" name="Oval 12"/>
          <p:cNvSpPr/>
          <p:nvPr/>
        </p:nvSpPr>
        <p:spPr>
          <a:xfrm>
            <a:off x="8153400" y="2192528"/>
            <a:ext cx="762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cxnSp>
        <p:nvCxnSpPr>
          <p:cNvPr id="15" name="Straight Connector 14"/>
          <p:cNvCxnSpPr>
            <a:stCxn id="4" idx="5"/>
            <a:endCxn id="7" idx="1"/>
          </p:cNvCxnSpPr>
          <p:nvPr/>
        </p:nvCxnSpPr>
        <p:spPr>
          <a:xfrm>
            <a:off x="3850808" y="2766736"/>
            <a:ext cx="908984" cy="7835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 idx="6"/>
            <a:endCxn id="8" idx="2"/>
          </p:cNvCxnSpPr>
          <p:nvPr/>
        </p:nvCxnSpPr>
        <p:spPr>
          <a:xfrm>
            <a:off x="3962400" y="2497328"/>
            <a:ext cx="18669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4"/>
            <a:endCxn id="10" idx="0"/>
          </p:cNvCxnSpPr>
          <p:nvPr/>
        </p:nvCxnSpPr>
        <p:spPr>
          <a:xfrm flipH="1">
            <a:off x="3213100" y="2878328"/>
            <a:ext cx="368300" cy="9413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0" idx="5"/>
            <a:endCxn id="11" idx="1"/>
          </p:cNvCxnSpPr>
          <p:nvPr/>
        </p:nvCxnSpPr>
        <p:spPr>
          <a:xfrm>
            <a:off x="3482508" y="4470060"/>
            <a:ext cx="1429684" cy="12803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3" idx="3"/>
            <a:endCxn id="9" idx="7"/>
          </p:cNvCxnSpPr>
          <p:nvPr/>
        </p:nvCxnSpPr>
        <p:spPr>
          <a:xfrm flipH="1">
            <a:off x="7317908" y="2842936"/>
            <a:ext cx="947084" cy="9851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4"/>
            <a:endCxn id="11" idx="0"/>
          </p:cNvCxnSpPr>
          <p:nvPr/>
        </p:nvCxnSpPr>
        <p:spPr>
          <a:xfrm>
            <a:off x="5029200" y="4200652"/>
            <a:ext cx="152400" cy="143814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7" idx="5"/>
            <a:endCxn id="12" idx="2"/>
          </p:cNvCxnSpPr>
          <p:nvPr/>
        </p:nvCxnSpPr>
        <p:spPr>
          <a:xfrm>
            <a:off x="5298608" y="4089060"/>
            <a:ext cx="2473792" cy="12276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7" idx="6"/>
            <a:endCxn id="9" idx="2"/>
          </p:cNvCxnSpPr>
          <p:nvPr/>
        </p:nvCxnSpPr>
        <p:spPr>
          <a:xfrm>
            <a:off x="5410200" y="3819652"/>
            <a:ext cx="1257300" cy="2778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8" idx="6"/>
            <a:endCxn id="13" idx="2"/>
          </p:cNvCxnSpPr>
          <p:nvPr/>
        </p:nvCxnSpPr>
        <p:spPr>
          <a:xfrm>
            <a:off x="6591300" y="2497328"/>
            <a:ext cx="1562100" cy="7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7" idx="7"/>
            <a:endCxn id="8" idx="3"/>
          </p:cNvCxnSpPr>
          <p:nvPr/>
        </p:nvCxnSpPr>
        <p:spPr>
          <a:xfrm flipV="1">
            <a:off x="5298608" y="2766736"/>
            <a:ext cx="642284" cy="78350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7533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Hardness of independent set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Independent set is an NP-complete problem</a:t>
                </a:r>
              </a:p>
              <a:p>
                <a:r>
                  <a:rPr lang="en-US" dirty="0"/>
                  <a:t>We don't know a polynomial-time algorithm for it, but we don't know how to prove that there isn't one</a:t>
                </a:r>
              </a:p>
              <a:p>
                <a:r>
                  <a:rPr lang="en-US" dirty="0"/>
                  <a:t>We just stated the </a:t>
                </a:r>
                <a:r>
                  <a:rPr lang="en-US" b="1" dirty="0"/>
                  <a:t>optimization</a:t>
                </a:r>
                <a:r>
                  <a:rPr lang="en-US" dirty="0"/>
                  <a:t> version of independent set:</a:t>
                </a:r>
              </a:p>
              <a:p>
                <a:pPr lvl="1"/>
                <a:r>
                  <a:rPr lang="en-US" dirty="0"/>
                  <a:t>Find the largest independent set</a:t>
                </a:r>
              </a:p>
              <a:p>
                <a:r>
                  <a:rPr lang="en-US" dirty="0"/>
                  <a:t>But there is also a </a:t>
                </a:r>
                <a:r>
                  <a:rPr lang="en-US" b="1" dirty="0"/>
                  <a:t>decision</a:t>
                </a:r>
                <a:r>
                  <a:rPr lang="en-US" dirty="0"/>
                  <a:t> version:</a:t>
                </a:r>
              </a:p>
              <a:p>
                <a:pPr lvl="1"/>
                <a:r>
                  <a:rPr lang="en-US" dirty="0"/>
                  <a:t>Given a graph </a:t>
                </a:r>
                <a14:m>
                  <m:oMath xmlns:m="http://schemas.openxmlformats.org/officeDocument/2006/math">
                    <m:r>
                      <a:rPr lang="en-US" i="1" dirty="0" smtClean="0">
                        <a:latin typeface="Cambria Math" panose="02040503050406030204" pitchFamily="18" charset="0"/>
                      </a:rPr>
                      <m:t>𝐺</m:t>
                    </m:r>
                  </m:oMath>
                </a14:m>
                <a:r>
                  <a:rPr lang="en-US" dirty="0"/>
                  <a:t> and a number </a:t>
                </a:r>
                <a14:m>
                  <m:oMath xmlns:m="http://schemas.openxmlformats.org/officeDocument/2006/math">
                    <m:r>
                      <a:rPr lang="en-US" i="1" dirty="0" smtClean="0">
                        <a:latin typeface="Cambria Math" panose="02040503050406030204" pitchFamily="18" charset="0"/>
                      </a:rPr>
                      <m:t>𝑘</m:t>
                    </m:r>
                  </m:oMath>
                </a14:m>
                <a:r>
                  <a:rPr lang="en-US" dirty="0"/>
                  <a:t>, does </a:t>
                </a:r>
                <a14:m>
                  <m:oMath xmlns:m="http://schemas.openxmlformats.org/officeDocument/2006/math">
                    <m:r>
                      <a:rPr lang="en-US" i="1" dirty="0" smtClean="0">
                        <a:latin typeface="Cambria Math" panose="02040503050406030204" pitchFamily="18" charset="0"/>
                      </a:rPr>
                      <m:t>𝐺</m:t>
                    </m:r>
                  </m:oMath>
                </a14:m>
                <a:r>
                  <a:rPr lang="en-US" dirty="0"/>
                  <a:t> contain an independent set of size at least </a:t>
                </a:r>
                <a14:m>
                  <m:oMath xmlns:m="http://schemas.openxmlformats.org/officeDocument/2006/math">
                    <m:r>
                      <a:rPr lang="en-US" i="1" dirty="0" smtClean="0">
                        <a:latin typeface="Cambria Math" panose="02040503050406030204" pitchFamily="18" charset="0"/>
                      </a:rPr>
                      <m:t>𝑘</m:t>
                    </m:r>
                  </m:oMath>
                </a14:m>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659" r="-333"/>
                </a:stretch>
              </a:blipFill>
            </p:spPr>
            <p:txBody>
              <a:bodyPr/>
              <a:lstStyle/>
              <a:p>
                <a:r>
                  <a:rPr lang="en-US">
                    <a:noFill/>
                  </a:rPr>
                  <a:t> </a:t>
                </a:r>
              </a:p>
            </p:txBody>
          </p:sp>
        </mc:Fallback>
      </mc:AlternateContent>
    </p:spTree>
    <p:extLst>
      <p:ext uri="{BB962C8B-B14F-4D97-AF65-F5344CB8AC3E}">
        <p14:creationId xmlns:p14="http://schemas.microsoft.com/office/powerpoint/2010/main" val="316587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Optimization vs. decision problems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Optimization problems feel more natural to us</a:t>
                </a:r>
              </a:p>
              <a:p>
                <a:pPr lvl="1"/>
                <a:r>
                  <a:rPr lang="en-US" dirty="0"/>
                  <a:t>We want to know what the largest independent set is</a:t>
                </a:r>
              </a:p>
              <a:p>
                <a:r>
                  <a:rPr lang="en-US" dirty="0"/>
                  <a:t>However, decision problems are usually used for problem reductions</a:t>
                </a:r>
              </a:p>
              <a:p>
                <a:pPr lvl="1"/>
                <a:r>
                  <a:rPr lang="en-US" dirty="0"/>
                  <a:t>Why? The output is simpler.</a:t>
                </a:r>
              </a:p>
              <a:p>
                <a:r>
                  <a:rPr lang="en-US" dirty="0"/>
                  <a:t>If you can efficiently solve the decision version, you can get a lot of information about the optimization version</a:t>
                </a:r>
              </a:p>
              <a:p>
                <a:pPr lvl="1"/>
                <a:r>
                  <a:rPr lang="en-US" dirty="0"/>
                  <a:t>Use a binary search on </a:t>
                </a:r>
                <a14:m>
                  <m:oMath xmlns:m="http://schemas.openxmlformats.org/officeDocument/2006/math">
                    <m:r>
                      <a:rPr lang="en-US" i="1" dirty="0" smtClean="0">
                        <a:latin typeface="Cambria Math" panose="02040503050406030204" pitchFamily="18" charset="0"/>
                      </a:rPr>
                      <m:t>𝑘</m:t>
                    </m:r>
                  </m:oMath>
                </a14:m>
                <a:r>
                  <a:rPr lang="en-US" dirty="0"/>
                  <a:t> to find the size of the largest independent set</a:t>
                </a:r>
              </a:p>
              <a:p>
                <a:r>
                  <a:rPr lang="en-US" dirty="0"/>
                  <a:t>Many people believe the fundamental computational hardness of a decision version is roughly the same as the optimization version, for most problems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2372" r="-1889"/>
                </a:stretch>
              </a:blipFill>
            </p:spPr>
            <p:txBody>
              <a:bodyPr/>
              <a:lstStyle/>
              <a:p>
                <a:r>
                  <a:rPr lang="en-US">
                    <a:noFill/>
                  </a:rPr>
                  <a:t> </a:t>
                </a:r>
              </a:p>
            </p:txBody>
          </p:sp>
        </mc:Fallback>
      </mc:AlternateContent>
    </p:spTree>
    <p:extLst>
      <p:ext uri="{BB962C8B-B14F-4D97-AF65-F5344CB8AC3E}">
        <p14:creationId xmlns:p14="http://schemas.microsoft.com/office/powerpoint/2010/main" val="336465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Vertex cover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The vertex cover problem is another graph problem:</a:t>
                </a:r>
              </a:p>
              <a:p>
                <a:pPr lvl="1"/>
                <a:r>
                  <a:rPr lang="en-US" dirty="0"/>
                  <a:t>Given a graph </a:t>
                </a:r>
                <a14:m>
                  <m:oMath xmlns:m="http://schemas.openxmlformats.org/officeDocument/2006/math">
                    <m:r>
                      <a:rPr lang="en-US" i="1" dirty="0" smtClean="0">
                        <a:latin typeface="Cambria Math" panose="02040503050406030204" pitchFamily="18" charset="0"/>
                      </a:rPr>
                      <m:t>𝐺</m:t>
                    </m:r>
                    <m:r>
                      <a:rPr lang="en-US" i="1" dirty="0" smtClean="0">
                        <a:latin typeface="Cambria Math" panose="02040503050406030204" pitchFamily="18" charset="0"/>
                      </a:rPr>
                      <m:t> = (</m:t>
                    </m:r>
                    <m:r>
                      <a:rPr lang="en-US" i="1" dirty="0" smtClean="0">
                        <a:latin typeface="Cambria Math" panose="02040503050406030204" pitchFamily="18" charset="0"/>
                      </a:rPr>
                      <m:t>𝑉</m:t>
                    </m:r>
                    <m:r>
                      <a:rPr lang="en-US" i="1" dirty="0" smtClean="0">
                        <a:latin typeface="Cambria Math" panose="02040503050406030204" pitchFamily="18" charset="0"/>
                      </a:rPr>
                      <m:t>, </m:t>
                    </m:r>
                    <m:r>
                      <a:rPr lang="en-US" i="1" dirty="0" smtClean="0">
                        <a:latin typeface="Cambria Math" panose="02040503050406030204" pitchFamily="18" charset="0"/>
                      </a:rPr>
                      <m:t>𝐸</m:t>
                    </m:r>
                    <m:r>
                      <a:rPr lang="en-US" i="1" dirty="0" smtClean="0">
                        <a:latin typeface="Cambria Math" panose="02040503050406030204" pitchFamily="18" charset="0"/>
                      </a:rPr>
                      <m:t>)</m:t>
                    </m:r>
                  </m:oMath>
                </a14:m>
                <a:r>
                  <a:rPr lang="en-US" dirty="0"/>
                  <a:t>, we say that a set of nodes </a:t>
                </a:r>
                <a14:m>
                  <m:oMath xmlns:m="http://schemas.openxmlformats.org/officeDocument/2006/math">
                    <m:r>
                      <a:rPr lang="en-US" i="1" dirty="0" smtClean="0">
                        <a:latin typeface="Cambria Math" panose="02040503050406030204" pitchFamily="18" charset="0"/>
                      </a:rPr>
                      <m:t>𝑆</m:t>
                    </m:r>
                    <m:r>
                      <a:rPr lang="en-US" b="0" i="1"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𝑉</m:t>
                    </m:r>
                  </m:oMath>
                </a14:m>
                <a:r>
                  <a:rPr lang="en-US" dirty="0"/>
                  <a:t> is a </a:t>
                </a:r>
                <a:r>
                  <a:rPr lang="en-US" b="1" dirty="0"/>
                  <a:t>vertex cover</a:t>
                </a:r>
                <a:r>
                  <a:rPr lang="en-US" dirty="0"/>
                  <a:t> if every edge </a:t>
                </a:r>
                <a14:m>
                  <m:oMath xmlns:m="http://schemas.openxmlformats.org/officeDocument/2006/math">
                    <m:r>
                      <a:rPr lang="en-US" i="1" dirty="0" smtClean="0">
                        <a:latin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𝐸</m:t>
                    </m:r>
                  </m:oMath>
                </a14:m>
                <a:r>
                  <a:rPr lang="en-US" dirty="0"/>
                  <a:t> has at least one end in </a:t>
                </a:r>
                <a14:m>
                  <m:oMath xmlns:m="http://schemas.openxmlformats.org/officeDocument/2006/math">
                    <m:r>
                      <a:rPr lang="en-US" i="1" dirty="0" smtClean="0">
                        <a:latin typeface="Cambria Math" panose="02040503050406030204" pitchFamily="18" charset="0"/>
                      </a:rPr>
                      <m:t>𝑆</m:t>
                    </m:r>
                  </m:oMath>
                </a14:m>
                <a:endParaRPr lang="en-US" i="1" dirty="0"/>
              </a:p>
              <a:p>
                <a:pPr lvl="1"/>
                <a:r>
                  <a:rPr lang="en-US" dirty="0"/>
                  <a:t>In other words, find a set of vertices such that all edges touch at least one</a:t>
                </a:r>
              </a:p>
              <a:p>
                <a:r>
                  <a:rPr lang="en-US" dirty="0"/>
                  <a:t>It's easy to find a big vertex cover: all vertices</a:t>
                </a:r>
              </a:p>
              <a:p>
                <a:r>
                  <a:rPr lang="en-US" dirty="0"/>
                  <a:t>It's hard to find a small one</a:t>
                </a:r>
              </a:p>
              <a:p>
                <a:r>
                  <a:rPr lang="en-US" dirty="0"/>
                  <a:t>Decision version:</a:t>
                </a:r>
              </a:p>
              <a:p>
                <a:pPr lvl="1"/>
                <a:r>
                  <a:rPr lang="en-US" dirty="0"/>
                  <a:t>Given a graph </a:t>
                </a:r>
                <a14:m>
                  <m:oMath xmlns:m="http://schemas.openxmlformats.org/officeDocument/2006/math">
                    <m:r>
                      <a:rPr lang="en-US" i="1" dirty="0" smtClean="0">
                        <a:latin typeface="Cambria Math" panose="02040503050406030204" pitchFamily="18" charset="0"/>
                      </a:rPr>
                      <m:t>𝐺</m:t>
                    </m:r>
                  </m:oMath>
                </a14:m>
                <a:r>
                  <a:rPr lang="en-US" dirty="0"/>
                  <a:t> and a number </a:t>
                </a:r>
                <a14:m>
                  <m:oMath xmlns:m="http://schemas.openxmlformats.org/officeDocument/2006/math">
                    <m:r>
                      <a:rPr lang="en-US" i="1" dirty="0" smtClean="0">
                        <a:latin typeface="Cambria Math" panose="02040503050406030204" pitchFamily="18" charset="0"/>
                      </a:rPr>
                      <m:t>𝑘</m:t>
                    </m:r>
                  </m:oMath>
                </a14:m>
                <a:r>
                  <a:rPr lang="en-US" dirty="0"/>
                  <a:t>, does </a:t>
                </a:r>
                <a14:m>
                  <m:oMath xmlns:m="http://schemas.openxmlformats.org/officeDocument/2006/math">
                    <m:r>
                      <a:rPr lang="en-US" i="1" dirty="0" smtClean="0">
                        <a:latin typeface="Cambria Math" panose="02040503050406030204" pitchFamily="18" charset="0"/>
                      </a:rPr>
                      <m:t>𝐺</m:t>
                    </m:r>
                  </m:oMath>
                </a14:m>
                <a:r>
                  <a:rPr lang="en-US" dirty="0"/>
                  <a:t> contain a vertex cover at size at most </a:t>
                </a:r>
                <a14:m>
                  <m:oMath xmlns:m="http://schemas.openxmlformats.org/officeDocument/2006/math">
                    <m:r>
                      <a:rPr lang="en-US" i="1" dirty="0" smtClean="0">
                        <a:latin typeface="Cambria Math" panose="02040503050406030204" pitchFamily="18" charset="0"/>
                      </a:rPr>
                      <m:t>𝑘</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713" r="-1222" b="-132"/>
                </a:stretch>
              </a:blipFill>
            </p:spPr>
            <p:txBody>
              <a:bodyPr/>
              <a:lstStyle/>
              <a:p>
                <a:r>
                  <a:rPr lang="en-US">
                    <a:noFill/>
                  </a:rPr>
                  <a:t> </a:t>
                </a:r>
              </a:p>
            </p:txBody>
          </p:sp>
        </mc:Fallback>
      </mc:AlternateContent>
    </p:spTree>
    <p:extLst>
      <p:ext uri="{BB962C8B-B14F-4D97-AF65-F5344CB8AC3E}">
        <p14:creationId xmlns:p14="http://schemas.microsoft.com/office/powerpoint/2010/main" val="104658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Find a small vertex cover on this graph</a:t>
            </a:r>
          </a:p>
        </p:txBody>
      </p:sp>
      <p:sp>
        <p:nvSpPr>
          <p:cNvPr id="4" name="Oval 3"/>
          <p:cNvSpPr/>
          <p:nvPr/>
        </p:nvSpPr>
        <p:spPr>
          <a:xfrm>
            <a:off x="3200400" y="2116328"/>
            <a:ext cx="762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 name="Oval 6"/>
          <p:cNvSpPr/>
          <p:nvPr/>
        </p:nvSpPr>
        <p:spPr>
          <a:xfrm>
            <a:off x="4648200" y="3438652"/>
            <a:ext cx="762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8" name="Oval 7"/>
          <p:cNvSpPr/>
          <p:nvPr/>
        </p:nvSpPr>
        <p:spPr>
          <a:xfrm>
            <a:off x="5829300" y="2116328"/>
            <a:ext cx="762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9" name="Oval 8"/>
          <p:cNvSpPr/>
          <p:nvPr/>
        </p:nvSpPr>
        <p:spPr>
          <a:xfrm>
            <a:off x="6667500" y="3716528"/>
            <a:ext cx="762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0" name="Oval 9"/>
          <p:cNvSpPr/>
          <p:nvPr/>
        </p:nvSpPr>
        <p:spPr>
          <a:xfrm>
            <a:off x="2832100" y="3819652"/>
            <a:ext cx="762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 name="Oval 10"/>
          <p:cNvSpPr/>
          <p:nvPr/>
        </p:nvSpPr>
        <p:spPr>
          <a:xfrm>
            <a:off x="4800600" y="5638800"/>
            <a:ext cx="762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2" name="Oval 11"/>
          <p:cNvSpPr/>
          <p:nvPr/>
        </p:nvSpPr>
        <p:spPr>
          <a:xfrm>
            <a:off x="7772400" y="4935728"/>
            <a:ext cx="762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3" name="Oval 12"/>
          <p:cNvSpPr/>
          <p:nvPr/>
        </p:nvSpPr>
        <p:spPr>
          <a:xfrm>
            <a:off x="8153400" y="2192528"/>
            <a:ext cx="762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cxnSp>
        <p:nvCxnSpPr>
          <p:cNvPr id="15" name="Straight Connector 14"/>
          <p:cNvCxnSpPr>
            <a:stCxn id="4" idx="5"/>
            <a:endCxn id="7" idx="1"/>
          </p:cNvCxnSpPr>
          <p:nvPr/>
        </p:nvCxnSpPr>
        <p:spPr>
          <a:xfrm>
            <a:off x="3850808" y="2766736"/>
            <a:ext cx="908984" cy="7835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 idx="6"/>
            <a:endCxn id="8" idx="2"/>
          </p:cNvCxnSpPr>
          <p:nvPr/>
        </p:nvCxnSpPr>
        <p:spPr>
          <a:xfrm>
            <a:off x="3962400" y="2497328"/>
            <a:ext cx="18669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4"/>
            <a:endCxn id="10" idx="0"/>
          </p:cNvCxnSpPr>
          <p:nvPr/>
        </p:nvCxnSpPr>
        <p:spPr>
          <a:xfrm flipH="1">
            <a:off x="3213100" y="2878328"/>
            <a:ext cx="368300" cy="9413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0" idx="5"/>
            <a:endCxn id="11" idx="1"/>
          </p:cNvCxnSpPr>
          <p:nvPr/>
        </p:nvCxnSpPr>
        <p:spPr>
          <a:xfrm>
            <a:off x="3482508" y="4470060"/>
            <a:ext cx="1429684" cy="12803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3" idx="3"/>
            <a:endCxn id="9" idx="7"/>
          </p:cNvCxnSpPr>
          <p:nvPr/>
        </p:nvCxnSpPr>
        <p:spPr>
          <a:xfrm flipH="1">
            <a:off x="7317908" y="2842936"/>
            <a:ext cx="947084" cy="9851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4"/>
            <a:endCxn id="11" idx="0"/>
          </p:cNvCxnSpPr>
          <p:nvPr/>
        </p:nvCxnSpPr>
        <p:spPr>
          <a:xfrm>
            <a:off x="5029200" y="4200652"/>
            <a:ext cx="152400" cy="143814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7" idx="5"/>
            <a:endCxn id="12" idx="2"/>
          </p:cNvCxnSpPr>
          <p:nvPr/>
        </p:nvCxnSpPr>
        <p:spPr>
          <a:xfrm>
            <a:off x="5298608" y="4089060"/>
            <a:ext cx="2473792" cy="12276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7" idx="6"/>
            <a:endCxn id="9" idx="2"/>
          </p:cNvCxnSpPr>
          <p:nvPr/>
        </p:nvCxnSpPr>
        <p:spPr>
          <a:xfrm>
            <a:off x="5410200" y="3819652"/>
            <a:ext cx="1257300" cy="2778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8" idx="6"/>
            <a:endCxn id="13" idx="2"/>
          </p:cNvCxnSpPr>
          <p:nvPr/>
        </p:nvCxnSpPr>
        <p:spPr>
          <a:xfrm>
            <a:off x="6591300" y="2497328"/>
            <a:ext cx="1562100" cy="7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7" idx="7"/>
            <a:endCxn id="8" idx="3"/>
          </p:cNvCxnSpPr>
          <p:nvPr/>
        </p:nvCxnSpPr>
        <p:spPr>
          <a:xfrm flipV="1">
            <a:off x="5298608" y="2766736"/>
            <a:ext cx="642284" cy="78350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250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Relationship between independent set and vertex cover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dirty="0"/>
                  <a:t>Claim:</a:t>
                </a:r>
                <a:r>
                  <a:rPr lang="en-US" dirty="0"/>
                  <a:t> Let </a:t>
                </a:r>
                <a14:m>
                  <m:oMath xmlns:m="http://schemas.openxmlformats.org/officeDocument/2006/math">
                    <m:r>
                      <a:rPr lang="en-US" i="1" dirty="0" smtClean="0">
                        <a:latin typeface="Cambria Math" panose="02040503050406030204" pitchFamily="18" charset="0"/>
                      </a:rPr>
                      <m:t>𝐺</m:t>
                    </m:r>
                    <m:r>
                      <a:rPr lang="en-US" i="1" dirty="0" smtClean="0">
                        <a:latin typeface="Cambria Math" panose="02040503050406030204" pitchFamily="18" charset="0"/>
                      </a:rPr>
                      <m:t> = (</m:t>
                    </m:r>
                    <m:r>
                      <a:rPr lang="en-US" i="1" dirty="0" smtClean="0">
                        <a:latin typeface="Cambria Math" panose="02040503050406030204" pitchFamily="18" charset="0"/>
                      </a:rPr>
                      <m:t>𝑉</m:t>
                    </m:r>
                    <m:r>
                      <a:rPr lang="en-US" i="1" dirty="0" smtClean="0">
                        <a:latin typeface="Cambria Math" panose="02040503050406030204" pitchFamily="18" charset="0"/>
                      </a:rPr>
                      <m:t>,</m:t>
                    </m:r>
                    <m:r>
                      <a:rPr lang="en-US" i="1" dirty="0" smtClean="0">
                        <a:latin typeface="Cambria Math" panose="02040503050406030204" pitchFamily="18" charset="0"/>
                      </a:rPr>
                      <m:t>𝐸</m:t>
                    </m:r>
                    <m:r>
                      <a:rPr lang="en-US" i="1" dirty="0" smtClean="0">
                        <a:latin typeface="Cambria Math" panose="02040503050406030204" pitchFamily="18" charset="0"/>
                      </a:rPr>
                      <m:t>)</m:t>
                    </m:r>
                  </m:oMath>
                </a14:m>
                <a:r>
                  <a:rPr lang="en-US" dirty="0"/>
                  <a:t> be a graph. </a:t>
                </a:r>
                <a14:m>
                  <m:oMath xmlns:m="http://schemas.openxmlformats.org/officeDocument/2006/math">
                    <m:r>
                      <a:rPr lang="en-US" i="1" dirty="0" smtClean="0">
                        <a:latin typeface="Cambria Math" panose="02040503050406030204" pitchFamily="18" charset="0"/>
                      </a:rPr>
                      <m:t>𝑆</m:t>
                    </m:r>
                  </m:oMath>
                </a14:m>
                <a:r>
                  <a:rPr lang="en-US" dirty="0"/>
                  <a:t> is an independent set if and only if its complement </a:t>
                </a:r>
                <a14:m>
                  <m:oMath xmlns:m="http://schemas.openxmlformats.org/officeDocument/2006/math">
                    <m:r>
                      <a:rPr lang="en-US" i="1" dirty="0" smtClean="0">
                        <a:latin typeface="Cambria Math" panose="02040503050406030204" pitchFamily="18" charset="0"/>
                      </a:rPr>
                      <m:t>𝑉</m:t>
                    </m:r>
                    <m:r>
                      <a:rPr lang="en-US" i="1" dirty="0" smtClean="0">
                        <a:latin typeface="Cambria Math" panose="02040503050406030204" pitchFamily="18" charset="0"/>
                      </a:rPr>
                      <m:t> – </m:t>
                    </m:r>
                    <m:r>
                      <a:rPr lang="en-US" i="1" dirty="0" smtClean="0">
                        <a:latin typeface="Cambria Math" panose="02040503050406030204" pitchFamily="18" charset="0"/>
                      </a:rPr>
                      <m:t>𝑆</m:t>
                    </m:r>
                  </m:oMath>
                </a14:m>
                <a:r>
                  <a:rPr lang="en-US" dirty="0"/>
                  <a:t> is a vertex cover.</a:t>
                </a:r>
              </a:p>
              <a:p>
                <a:r>
                  <a:rPr lang="en-US" b="1" dirty="0"/>
                  <a:t>Proof:</a:t>
                </a:r>
              </a:p>
              <a:p>
                <a:pPr lvl="1"/>
                <a:r>
                  <a:rPr lang="en-US" dirty="0"/>
                  <a:t>Suppose that </a:t>
                </a:r>
                <a14:m>
                  <m:oMath xmlns:m="http://schemas.openxmlformats.org/officeDocument/2006/math">
                    <m:r>
                      <a:rPr lang="en-US" i="1" dirty="0" smtClean="0">
                        <a:latin typeface="Cambria Math" panose="02040503050406030204" pitchFamily="18" charset="0"/>
                      </a:rPr>
                      <m:t>𝑆</m:t>
                    </m:r>
                  </m:oMath>
                </a14:m>
                <a:r>
                  <a:rPr lang="en-US" dirty="0"/>
                  <a:t> is an independent set.  Consider an edge </a:t>
                </a:r>
                <a14:m>
                  <m:oMath xmlns:m="http://schemas.openxmlformats.org/officeDocument/2006/math">
                    <m:r>
                      <a:rPr lang="en-US" i="1" dirty="0" smtClean="0">
                        <a:latin typeface="Cambria Math" panose="02040503050406030204" pitchFamily="18" charset="0"/>
                      </a:rPr>
                      <m:t>𝑒</m:t>
                    </m:r>
                    <m:r>
                      <a:rPr lang="en-US" i="1" dirty="0" smtClean="0">
                        <a:latin typeface="Cambria Math" panose="02040503050406030204" pitchFamily="18" charset="0"/>
                      </a:rPr>
                      <m:t> = (</m:t>
                    </m:r>
                    <m:r>
                      <a:rPr lang="en-US" i="1" dirty="0" err="1">
                        <a:latin typeface="Cambria Math" panose="02040503050406030204" pitchFamily="18" charset="0"/>
                      </a:rPr>
                      <m:t>𝑢</m:t>
                    </m:r>
                    <m:r>
                      <a:rPr lang="en-US" i="1" dirty="0" err="1">
                        <a:latin typeface="Cambria Math" panose="02040503050406030204" pitchFamily="18" charset="0"/>
                      </a:rPr>
                      <m:t>,</m:t>
                    </m:r>
                    <m:r>
                      <a:rPr lang="en-US" i="1" dirty="0" err="1">
                        <a:latin typeface="Cambria Math" panose="02040503050406030204" pitchFamily="18" charset="0"/>
                      </a:rPr>
                      <m:t>𝑣</m:t>
                    </m:r>
                    <m:r>
                      <a:rPr lang="en-US" i="1" dirty="0">
                        <a:latin typeface="Cambria Math" panose="02040503050406030204" pitchFamily="18" charset="0"/>
                      </a:rPr>
                      <m:t>)</m:t>
                    </m:r>
                  </m:oMath>
                </a14:m>
                <a:r>
                  <a:rPr lang="en-US" dirty="0"/>
                  <a:t>.  Since </a:t>
                </a:r>
                <a14:m>
                  <m:oMath xmlns:m="http://schemas.openxmlformats.org/officeDocument/2006/math">
                    <m:r>
                      <a:rPr lang="en-US" i="1" dirty="0" smtClean="0">
                        <a:latin typeface="Cambria Math" panose="02040503050406030204" pitchFamily="18" charset="0"/>
                      </a:rPr>
                      <m:t>𝑆</m:t>
                    </m:r>
                  </m:oMath>
                </a14:m>
                <a:r>
                  <a:rPr lang="en-US" dirty="0"/>
                  <a:t> is independent, it cannot be the case that both </a:t>
                </a:r>
                <a14:m>
                  <m:oMath xmlns:m="http://schemas.openxmlformats.org/officeDocument/2006/math">
                    <m:r>
                      <a:rPr lang="en-US" i="1" dirty="0" smtClean="0">
                        <a:latin typeface="Cambria Math" panose="02040503050406030204" pitchFamily="18" charset="0"/>
                      </a:rPr>
                      <m:t>𝑢</m:t>
                    </m:r>
                  </m:oMath>
                </a14:m>
                <a:r>
                  <a:rPr lang="en-US" dirty="0"/>
                  <a:t> and </a:t>
                </a:r>
                <a14:m>
                  <m:oMath xmlns:m="http://schemas.openxmlformats.org/officeDocument/2006/math">
                    <m:r>
                      <a:rPr lang="en-US" i="1" dirty="0" smtClean="0">
                        <a:latin typeface="Cambria Math" panose="02040503050406030204" pitchFamily="18" charset="0"/>
                      </a:rPr>
                      <m:t>𝑣</m:t>
                    </m:r>
                  </m:oMath>
                </a14:m>
                <a:r>
                  <a:rPr lang="en-US" dirty="0"/>
                  <a:t> are in </a:t>
                </a:r>
                <a14:m>
                  <m:oMath xmlns:m="http://schemas.openxmlformats.org/officeDocument/2006/math">
                    <m:r>
                      <a:rPr lang="en-US" i="1" dirty="0" smtClean="0">
                        <a:latin typeface="Cambria Math" panose="02040503050406030204" pitchFamily="18" charset="0"/>
                      </a:rPr>
                      <m:t>𝑆</m:t>
                    </m:r>
                  </m:oMath>
                </a14:m>
                <a:r>
                  <a:rPr lang="en-US" dirty="0"/>
                  <a:t>.  Thus, one of them must be in </a:t>
                </a:r>
                <a14:m>
                  <m:oMath xmlns:m="http://schemas.openxmlformats.org/officeDocument/2006/math">
                    <m:r>
                      <a:rPr lang="en-US" i="1" dirty="0" smtClean="0">
                        <a:latin typeface="Cambria Math" panose="02040503050406030204" pitchFamily="18" charset="0"/>
                      </a:rPr>
                      <m:t>𝑉</m:t>
                    </m:r>
                    <m:r>
                      <a:rPr lang="en-US" i="1" dirty="0" smtClean="0">
                        <a:latin typeface="Cambria Math" panose="02040503050406030204" pitchFamily="18" charset="0"/>
                      </a:rPr>
                      <m:t> – </m:t>
                    </m:r>
                    <m:r>
                      <a:rPr lang="en-US" i="1" dirty="0" smtClean="0">
                        <a:latin typeface="Cambria Math" panose="02040503050406030204" pitchFamily="18" charset="0"/>
                      </a:rPr>
                      <m:t>𝑆</m:t>
                    </m:r>
                  </m:oMath>
                </a14:m>
                <a:r>
                  <a:rPr lang="en-US" dirty="0"/>
                  <a:t>.  It must be the case that every edge has at least one end in </a:t>
                </a:r>
                <a14:m>
                  <m:oMath xmlns:m="http://schemas.openxmlformats.org/officeDocument/2006/math">
                    <m:r>
                      <a:rPr lang="en-US" i="1" dirty="0" smtClean="0">
                        <a:latin typeface="Cambria Math" panose="02040503050406030204" pitchFamily="18" charset="0"/>
                      </a:rPr>
                      <m:t>𝑉</m:t>
                    </m:r>
                    <m:r>
                      <a:rPr lang="en-US" i="1" dirty="0" smtClean="0">
                        <a:latin typeface="Cambria Math" panose="02040503050406030204" pitchFamily="18" charset="0"/>
                      </a:rPr>
                      <m:t> – </m:t>
                    </m:r>
                    <m:r>
                      <a:rPr lang="en-US" i="1" dirty="0" smtClean="0">
                        <a:latin typeface="Cambria Math" panose="02040503050406030204" pitchFamily="18" charset="0"/>
                      </a:rPr>
                      <m:t>𝑆</m:t>
                    </m:r>
                  </m:oMath>
                </a14:m>
                <a:r>
                  <a:rPr lang="en-US" dirty="0"/>
                  <a:t>, so </a:t>
                </a:r>
                <a14:m>
                  <m:oMath xmlns:m="http://schemas.openxmlformats.org/officeDocument/2006/math">
                    <m:r>
                      <a:rPr lang="en-US" i="1" dirty="0" smtClean="0">
                        <a:latin typeface="Cambria Math" panose="02040503050406030204" pitchFamily="18" charset="0"/>
                      </a:rPr>
                      <m:t>𝑉</m:t>
                    </m:r>
                    <m:r>
                      <a:rPr lang="en-US" i="1" dirty="0" smtClean="0">
                        <a:latin typeface="Cambria Math" panose="02040503050406030204" pitchFamily="18" charset="0"/>
                      </a:rPr>
                      <m:t> – </m:t>
                    </m:r>
                    <m:r>
                      <a:rPr lang="en-US" i="1" dirty="0" smtClean="0">
                        <a:latin typeface="Cambria Math" panose="02040503050406030204" pitchFamily="18" charset="0"/>
                      </a:rPr>
                      <m:t>𝑆</m:t>
                    </m:r>
                  </m:oMath>
                </a14:m>
                <a:r>
                  <a:rPr lang="en-US" dirty="0"/>
                  <a:t> is a vertex cover.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527" r="-1278"/>
                </a:stretch>
              </a:blipFill>
            </p:spPr>
            <p:txBody>
              <a:bodyPr/>
              <a:lstStyle/>
              <a:p>
                <a:r>
                  <a:rPr lang="en-US">
                    <a:noFill/>
                  </a:rPr>
                  <a:t> </a:t>
                </a:r>
              </a:p>
            </p:txBody>
          </p:sp>
        </mc:Fallback>
      </mc:AlternateContent>
    </p:spTree>
    <p:extLst>
      <p:ext uri="{BB962C8B-B14F-4D97-AF65-F5344CB8AC3E}">
        <p14:creationId xmlns:p14="http://schemas.microsoft.com/office/powerpoint/2010/main" val="132447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continued</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a:t>Suppose that </a:t>
                </a:r>
                <a14:m>
                  <m:oMath xmlns:m="http://schemas.openxmlformats.org/officeDocument/2006/math">
                    <m:r>
                      <a:rPr lang="en-US" i="1" dirty="0" smtClean="0">
                        <a:latin typeface="Cambria Math" panose="02040503050406030204" pitchFamily="18" charset="0"/>
                      </a:rPr>
                      <m:t>𝑉</m:t>
                    </m:r>
                    <m:r>
                      <a:rPr lang="en-US" i="1" dirty="0" smtClean="0">
                        <a:latin typeface="Cambria Math" panose="02040503050406030204" pitchFamily="18" charset="0"/>
                      </a:rPr>
                      <m:t> – </m:t>
                    </m:r>
                    <m:r>
                      <a:rPr lang="en-US" i="1" dirty="0" smtClean="0">
                        <a:latin typeface="Cambria Math" panose="02040503050406030204" pitchFamily="18" charset="0"/>
                      </a:rPr>
                      <m:t>𝑆</m:t>
                    </m:r>
                  </m:oMath>
                </a14:m>
                <a:r>
                  <a:rPr lang="en-US" dirty="0"/>
                  <a:t> is a vertex cover.  Consider any two nodes </a:t>
                </a:r>
                <a14:m>
                  <m:oMath xmlns:m="http://schemas.openxmlformats.org/officeDocument/2006/math">
                    <m:r>
                      <a:rPr lang="en-US" i="1" dirty="0" smtClean="0">
                        <a:latin typeface="Cambria Math" panose="02040503050406030204" pitchFamily="18" charset="0"/>
                      </a:rPr>
                      <m:t>𝑢</m:t>
                    </m:r>
                  </m:oMath>
                </a14:m>
                <a:r>
                  <a:rPr lang="en-US" dirty="0"/>
                  <a:t> and </a:t>
                </a:r>
                <a14:m>
                  <m:oMath xmlns:m="http://schemas.openxmlformats.org/officeDocument/2006/math">
                    <m:r>
                      <a:rPr lang="en-US" i="1" dirty="0" smtClean="0">
                        <a:latin typeface="Cambria Math" panose="02040503050406030204" pitchFamily="18" charset="0"/>
                      </a:rPr>
                      <m:t>𝑣</m:t>
                    </m:r>
                  </m:oMath>
                </a14:m>
                <a:r>
                  <a:rPr lang="en-US" dirty="0"/>
                  <a:t> in </a:t>
                </a:r>
                <a14:m>
                  <m:oMath xmlns:m="http://schemas.openxmlformats.org/officeDocument/2006/math">
                    <m:r>
                      <a:rPr lang="en-US" i="1" dirty="0" smtClean="0">
                        <a:latin typeface="Cambria Math" panose="02040503050406030204" pitchFamily="18" charset="0"/>
                      </a:rPr>
                      <m:t>𝑆</m:t>
                    </m:r>
                  </m:oMath>
                </a14:m>
                <a:r>
                  <a:rPr lang="en-US" dirty="0"/>
                  <a:t>.  If they were joined by edge </a:t>
                </a:r>
                <a14:m>
                  <m:oMath xmlns:m="http://schemas.openxmlformats.org/officeDocument/2006/math">
                    <m:r>
                      <a:rPr lang="en-US" i="1" dirty="0" smtClean="0">
                        <a:latin typeface="Cambria Math" panose="02040503050406030204" pitchFamily="18" charset="0"/>
                      </a:rPr>
                      <m:t>𝑒</m:t>
                    </m:r>
                  </m:oMath>
                </a14:m>
                <a:r>
                  <a:rPr lang="en-US" dirty="0"/>
                  <a:t>, then neither end of </a:t>
                </a:r>
                <a14:m>
                  <m:oMath xmlns:m="http://schemas.openxmlformats.org/officeDocument/2006/math">
                    <m:r>
                      <a:rPr lang="en-US" i="1" dirty="0" smtClean="0">
                        <a:latin typeface="Cambria Math" panose="02040503050406030204" pitchFamily="18" charset="0"/>
                      </a:rPr>
                      <m:t>𝑒</m:t>
                    </m:r>
                  </m:oMath>
                </a14:m>
                <a:r>
                  <a:rPr lang="en-US" dirty="0"/>
                  <a:t> would lie in </a:t>
                </a:r>
                <a14:m>
                  <m:oMath xmlns:m="http://schemas.openxmlformats.org/officeDocument/2006/math">
                    <m:r>
                      <a:rPr lang="en-US" i="1" dirty="0" smtClean="0">
                        <a:latin typeface="Cambria Math" panose="02040503050406030204" pitchFamily="18" charset="0"/>
                      </a:rPr>
                      <m:t>𝑉</m:t>
                    </m:r>
                    <m:r>
                      <a:rPr lang="en-US" i="1" dirty="0" smtClean="0">
                        <a:latin typeface="Cambria Math" panose="02040503050406030204" pitchFamily="18" charset="0"/>
                      </a:rPr>
                      <m:t> – </m:t>
                    </m:r>
                    <m:r>
                      <a:rPr lang="en-US" i="1" dirty="0" smtClean="0">
                        <a:latin typeface="Cambria Math" panose="02040503050406030204" pitchFamily="18" charset="0"/>
                      </a:rPr>
                      <m:t>𝑆</m:t>
                    </m:r>
                  </m:oMath>
                </a14:m>
                <a:r>
                  <a:rPr lang="en-US" dirty="0"/>
                  <a:t>, contradicting the assumption that </a:t>
                </a:r>
                <a14:m>
                  <m:oMath xmlns:m="http://schemas.openxmlformats.org/officeDocument/2006/math">
                    <m:r>
                      <a:rPr lang="en-US" i="1" dirty="0" smtClean="0">
                        <a:latin typeface="Cambria Math" panose="02040503050406030204" pitchFamily="18" charset="0"/>
                      </a:rPr>
                      <m:t>𝑉</m:t>
                    </m:r>
                    <m:r>
                      <a:rPr lang="en-US" i="1" dirty="0" smtClean="0">
                        <a:latin typeface="Cambria Math" panose="02040503050406030204" pitchFamily="18" charset="0"/>
                      </a:rPr>
                      <m:t> – </m:t>
                    </m:r>
                    <m:r>
                      <a:rPr lang="en-US" i="1" dirty="0" smtClean="0">
                        <a:latin typeface="Cambria Math" panose="02040503050406030204" pitchFamily="18" charset="0"/>
                      </a:rPr>
                      <m:t>𝑆</m:t>
                    </m:r>
                  </m:oMath>
                </a14:m>
                <a:r>
                  <a:rPr lang="en-US" dirty="0"/>
                  <a:t> is a vertex cover.  Thus, it must be the case that no two nodes in </a:t>
                </a:r>
                <a14:m>
                  <m:oMath xmlns:m="http://schemas.openxmlformats.org/officeDocument/2006/math">
                    <m:r>
                      <a:rPr lang="en-US" i="1" dirty="0" smtClean="0">
                        <a:latin typeface="Cambria Math" panose="02040503050406030204" pitchFamily="18" charset="0"/>
                      </a:rPr>
                      <m:t>𝑆</m:t>
                    </m:r>
                  </m:oMath>
                </a14:m>
                <a:r>
                  <a:rPr lang="en-US" dirty="0"/>
                  <a:t> are joined by an edge, so </a:t>
                </a:r>
                <a14:m>
                  <m:oMath xmlns:m="http://schemas.openxmlformats.org/officeDocument/2006/math">
                    <m:r>
                      <a:rPr lang="en-US" i="1" dirty="0" smtClean="0">
                        <a:latin typeface="Cambria Math" panose="02040503050406030204" pitchFamily="18" charset="0"/>
                      </a:rPr>
                      <m:t>𝑆</m:t>
                    </m:r>
                  </m:oMath>
                </a14:m>
                <a:r>
                  <a:rPr lang="en-US" dirty="0"/>
                  <a:t> must be an independent set.</a:t>
                </a:r>
              </a:p>
              <a:p>
                <a:pPr marL="118872" indent="0">
                  <a:buNone/>
                </a:pPr>
                <a:r>
                  <a:rPr lang="en-US" dirty="0"/>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67" t="-527" r="-2056"/>
                </a:stretch>
              </a:blipFill>
            </p:spPr>
            <p:txBody>
              <a:bodyPr/>
              <a:lstStyle/>
              <a:p>
                <a:r>
                  <a:rPr lang="en-US">
                    <a:noFill/>
                  </a:rPr>
                  <a:t> </a:t>
                </a:r>
              </a:p>
            </p:txBody>
          </p:sp>
        </mc:Fallback>
      </mc:AlternateContent>
    </p:spTree>
    <p:extLst>
      <p:ext uri="{BB962C8B-B14F-4D97-AF65-F5344CB8AC3E}">
        <p14:creationId xmlns:p14="http://schemas.microsoft.com/office/powerpoint/2010/main" val="3568876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Independent set </a:t>
                </a:r>
                <a14:m>
                  <m:oMath xmlns:m="http://schemas.openxmlformats.org/officeDocument/2006/math">
                    <m:sSub>
                      <m:sSubPr>
                        <m:ctrlPr>
                          <a:rPr lang="en-US" b="1" i="1" dirty="0" smtClean="0">
                            <a:latin typeface="Cambria Math" panose="02040503050406030204" pitchFamily="18" charset="0"/>
                          </a:rPr>
                        </m:ctrlPr>
                      </m:sSubPr>
                      <m:e>
                        <m:r>
                          <a:rPr lang="en-US" i="1" dirty="0" smtClean="0">
                            <a:latin typeface="Cambria Math" panose="02040503050406030204" pitchFamily="18" charset="0"/>
                          </a:rPr>
                          <m:t>≤</m:t>
                        </m:r>
                      </m:e>
                      <m:sub>
                        <m:r>
                          <a:rPr lang="en-US" b="1" i="1" dirty="0" smtClean="0">
                            <a:latin typeface="Cambria Math" panose="02040503050406030204" pitchFamily="18" charset="0"/>
                          </a:rPr>
                          <m:t>𝑷</m:t>
                        </m:r>
                      </m:sub>
                    </m:sSub>
                  </m:oMath>
                </a14:m>
                <a:r>
                  <a:rPr lang="en-US" dirty="0"/>
                  <a:t> vertex cover</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a:t>Proof:</a:t>
                </a:r>
              </a:p>
              <a:p>
                <a:pPr lvl="1"/>
                <a:r>
                  <a:rPr lang="en-US" dirty="0"/>
                  <a:t>If we have a black box to solve vertex cover, we can decide whether </a:t>
                </a:r>
                <a14:m>
                  <m:oMath xmlns:m="http://schemas.openxmlformats.org/officeDocument/2006/math">
                    <m:r>
                      <a:rPr lang="en-US" i="1" dirty="0" smtClean="0">
                        <a:latin typeface="Cambria Math" panose="02040503050406030204" pitchFamily="18" charset="0"/>
                      </a:rPr>
                      <m:t>𝐺</m:t>
                    </m:r>
                  </m:oMath>
                </a14:m>
                <a:r>
                  <a:rPr lang="en-US" dirty="0"/>
                  <a:t> has an independent set of size at least </a:t>
                </a:r>
                <a14:m>
                  <m:oMath xmlns:m="http://schemas.openxmlformats.org/officeDocument/2006/math">
                    <m:r>
                      <a:rPr lang="en-US" i="1" dirty="0" smtClean="0">
                        <a:latin typeface="Cambria Math" panose="02040503050406030204" pitchFamily="18" charset="0"/>
                      </a:rPr>
                      <m:t>𝑘</m:t>
                    </m:r>
                  </m:oMath>
                </a14:m>
                <a:r>
                  <a:rPr lang="en-US" dirty="0"/>
                  <a:t> by asking the black box whether </a:t>
                </a:r>
                <a14:m>
                  <m:oMath xmlns:m="http://schemas.openxmlformats.org/officeDocument/2006/math">
                    <m:r>
                      <a:rPr lang="en-US" i="1" dirty="0" smtClean="0">
                        <a:latin typeface="Cambria Math" panose="02040503050406030204" pitchFamily="18" charset="0"/>
                      </a:rPr>
                      <m:t>𝐺</m:t>
                    </m:r>
                  </m:oMath>
                </a14:m>
                <a:r>
                  <a:rPr lang="en-US" dirty="0"/>
                  <a:t> has a vertex cover of size at most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 – </m:t>
                    </m:r>
                    <m:r>
                      <a:rPr lang="en-US" i="1" dirty="0" smtClean="0">
                        <a:latin typeface="Cambria Math" panose="02040503050406030204" pitchFamily="18" charset="0"/>
                      </a:rPr>
                      <m:t>𝑘</m:t>
                    </m:r>
                  </m:oMath>
                </a14:m>
                <a:r>
                  <a:rPr lang="en-US" dirty="0"/>
                  <a:t>.</a:t>
                </a:r>
              </a:p>
              <a:p>
                <a:pPr marL="457200" lvl="1" indent="0">
                  <a:buNone/>
                </a:pP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t="-659"/>
                </a:stretch>
              </a:blipFill>
            </p:spPr>
            <p:txBody>
              <a:bodyPr/>
              <a:lstStyle/>
              <a:p>
                <a:r>
                  <a:rPr lang="en-US">
                    <a:noFill/>
                  </a:rPr>
                  <a:t> </a:t>
                </a:r>
              </a:p>
            </p:txBody>
          </p:sp>
        </mc:Fallback>
      </mc:AlternateContent>
    </p:spTree>
    <p:extLst>
      <p:ext uri="{BB962C8B-B14F-4D97-AF65-F5344CB8AC3E}">
        <p14:creationId xmlns:p14="http://schemas.microsoft.com/office/powerpoint/2010/main" val="3117117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Vertex cover </a:t>
                </a:r>
                <a14:m>
                  <m:oMath xmlns:m="http://schemas.openxmlformats.org/officeDocument/2006/math">
                    <m:sSub>
                      <m:sSubPr>
                        <m:ctrlPr>
                          <a:rPr lang="en-US" b="1" i="1" dirty="0" smtClean="0">
                            <a:latin typeface="Cambria Math" panose="02040503050406030204" pitchFamily="18" charset="0"/>
                          </a:rPr>
                        </m:ctrlPr>
                      </m:sSubPr>
                      <m:e>
                        <m:r>
                          <a:rPr lang="en-US" i="1" dirty="0" smtClean="0">
                            <a:latin typeface="Cambria Math" panose="02040503050406030204" pitchFamily="18" charset="0"/>
                          </a:rPr>
                          <m:t>≤</m:t>
                        </m:r>
                      </m:e>
                      <m:sub>
                        <m:r>
                          <a:rPr lang="en-US" b="1" i="1" dirty="0" smtClean="0">
                            <a:latin typeface="Cambria Math" panose="02040503050406030204" pitchFamily="18" charset="0"/>
                          </a:rPr>
                          <m:t>𝑷</m:t>
                        </m:r>
                      </m:sub>
                    </m:sSub>
                  </m:oMath>
                </a14:m>
                <a:r>
                  <a:rPr lang="en-US" dirty="0"/>
                  <a:t> independent set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a:t>Proof:</a:t>
                </a:r>
              </a:p>
              <a:p>
                <a:pPr lvl="1"/>
                <a:r>
                  <a:rPr lang="en-US" dirty="0"/>
                  <a:t>If we have a black box to solve independent set, we can decide whether </a:t>
                </a:r>
                <a14:m>
                  <m:oMath xmlns:m="http://schemas.openxmlformats.org/officeDocument/2006/math">
                    <m:r>
                      <a:rPr lang="en-US" i="1" dirty="0" smtClean="0">
                        <a:latin typeface="Cambria Math" panose="02040503050406030204" pitchFamily="18" charset="0"/>
                      </a:rPr>
                      <m:t>𝐺</m:t>
                    </m:r>
                  </m:oMath>
                </a14:m>
                <a:r>
                  <a:rPr lang="en-US" dirty="0"/>
                  <a:t> has a vertex cover of size at most </a:t>
                </a:r>
                <a14:m>
                  <m:oMath xmlns:m="http://schemas.openxmlformats.org/officeDocument/2006/math">
                    <m:r>
                      <a:rPr lang="en-US" i="1" dirty="0" smtClean="0">
                        <a:latin typeface="Cambria Math" panose="02040503050406030204" pitchFamily="18" charset="0"/>
                      </a:rPr>
                      <m:t>𝑘</m:t>
                    </m:r>
                  </m:oMath>
                </a14:m>
                <a:r>
                  <a:rPr lang="en-US" dirty="0"/>
                  <a:t> by asking the black box whether </a:t>
                </a:r>
                <a14:m>
                  <m:oMath xmlns:m="http://schemas.openxmlformats.org/officeDocument/2006/math">
                    <m:r>
                      <a:rPr lang="en-US" i="1" dirty="0" smtClean="0">
                        <a:latin typeface="Cambria Math" panose="02040503050406030204" pitchFamily="18" charset="0"/>
                      </a:rPr>
                      <m:t>𝐺</m:t>
                    </m:r>
                  </m:oMath>
                </a14:m>
                <a:r>
                  <a:rPr lang="en-US" dirty="0"/>
                  <a:t> has an independent set of size at least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 – </m:t>
                    </m:r>
                    <m:r>
                      <a:rPr lang="en-US" i="1" dirty="0" smtClean="0">
                        <a:latin typeface="Cambria Math" panose="02040503050406030204" pitchFamily="18" charset="0"/>
                      </a:rPr>
                      <m:t>𝑘</m:t>
                    </m:r>
                  </m:oMath>
                </a14:m>
                <a:r>
                  <a:rPr lang="en-US" dirty="0"/>
                  <a:t>.</a:t>
                </a:r>
              </a:p>
              <a:p>
                <a:pPr marL="457200" lvl="1" indent="0">
                  <a:buNone/>
                </a:pP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t="-659"/>
                </a:stretch>
              </a:blipFill>
            </p:spPr>
            <p:txBody>
              <a:bodyPr/>
              <a:lstStyle/>
              <a:p>
                <a:r>
                  <a:rPr lang="en-US">
                    <a:noFill/>
                  </a:rPr>
                  <a:t> </a:t>
                </a:r>
              </a:p>
            </p:txBody>
          </p:sp>
        </mc:Fallback>
      </mc:AlternateContent>
    </p:spTree>
    <p:extLst>
      <p:ext uri="{BB962C8B-B14F-4D97-AF65-F5344CB8AC3E}">
        <p14:creationId xmlns:p14="http://schemas.microsoft.com/office/powerpoint/2010/main" val="45527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type="body" idx="1"/>
          </p:nvPr>
        </p:nvSpPr>
        <p:spPr/>
        <p:txBody>
          <a:bodyPr>
            <a:norm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Reductions</a:t>
            </a:r>
          </a:p>
        </p:txBody>
      </p:sp>
      <p:sp>
        <p:nvSpPr>
          <p:cNvPr id="3" name="Content Placeholder 2"/>
          <p:cNvSpPr>
            <a:spLocks noGrp="1"/>
          </p:cNvSpPr>
          <p:nvPr>
            <p:ph idx="1"/>
          </p:nvPr>
        </p:nvSpPr>
        <p:spPr/>
        <p:txBody>
          <a:bodyPr>
            <a:normAutofit/>
          </a:bodyPr>
          <a:lstStyle/>
          <a:p>
            <a:r>
              <a:rPr lang="en-US" dirty="0"/>
              <a:t>We don't have an efficient algorithm for either independent set or vertex cover</a:t>
            </a:r>
          </a:p>
          <a:p>
            <a:r>
              <a:rPr lang="en-US" dirty="0"/>
              <a:t>Even so, we know that they are both approximately as hard as each other</a:t>
            </a:r>
          </a:p>
          <a:p>
            <a:r>
              <a:rPr lang="en-US" dirty="0"/>
              <a:t>These two problems are so closely related that it seems like this kind of reduction might not be generally applicable</a:t>
            </a:r>
          </a:p>
          <a:p>
            <a:r>
              <a:rPr lang="en-US" dirty="0"/>
              <a:t>However, the entire class of NP-complete problems are </a:t>
            </a:r>
            <a:r>
              <a:rPr lang="en-US" b="1" dirty="0"/>
              <a:t>all</a:t>
            </a:r>
            <a:r>
              <a:rPr lang="en-US" dirty="0"/>
              <a:t> reducible to each other, so it's a pretty general technique</a:t>
            </a:r>
          </a:p>
        </p:txBody>
      </p:sp>
    </p:spTree>
    <p:extLst>
      <p:ext uri="{BB962C8B-B14F-4D97-AF65-F5344CB8AC3E}">
        <p14:creationId xmlns:p14="http://schemas.microsoft.com/office/powerpoint/2010/main" val="199730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Packing and covering</a:t>
            </a:r>
          </a:p>
        </p:txBody>
      </p:sp>
      <p:sp>
        <p:nvSpPr>
          <p:cNvPr id="3" name="Content Placeholder 2"/>
          <p:cNvSpPr>
            <a:spLocks noGrp="1"/>
          </p:cNvSpPr>
          <p:nvPr>
            <p:ph idx="1"/>
          </p:nvPr>
        </p:nvSpPr>
        <p:spPr/>
        <p:txBody>
          <a:bodyPr>
            <a:normAutofit/>
          </a:bodyPr>
          <a:lstStyle/>
          <a:p>
            <a:r>
              <a:rPr lang="en-US" dirty="0"/>
              <a:t>Independent set is a </a:t>
            </a:r>
            <a:r>
              <a:rPr lang="en-US" b="1" dirty="0"/>
              <a:t>packing problem</a:t>
            </a:r>
          </a:p>
          <a:p>
            <a:pPr lvl="1"/>
            <a:r>
              <a:rPr lang="en-US" dirty="0"/>
              <a:t>We want to pack in as many things as possible, subject to constraints</a:t>
            </a:r>
          </a:p>
          <a:p>
            <a:r>
              <a:rPr lang="en-US" dirty="0"/>
              <a:t>Vertex cover is a </a:t>
            </a:r>
            <a:r>
              <a:rPr lang="en-US" b="1" dirty="0"/>
              <a:t>covering problem</a:t>
            </a:r>
          </a:p>
          <a:p>
            <a:pPr lvl="1"/>
            <a:r>
              <a:rPr lang="en-US" dirty="0"/>
              <a:t>We want to cover everything (edges, in this case) with the smallest number of things (vertices in this case)</a:t>
            </a:r>
          </a:p>
          <a:p>
            <a:r>
              <a:rPr lang="en-US" dirty="0"/>
              <a:t>There are many NP-complete problems that fall into categories of packing and covering problems</a:t>
            </a:r>
          </a:p>
        </p:txBody>
      </p:sp>
    </p:spTree>
    <p:extLst>
      <p:ext uri="{BB962C8B-B14F-4D97-AF65-F5344CB8AC3E}">
        <p14:creationId xmlns:p14="http://schemas.microsoft.com/office/powerpoint/2010/main" val="37121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cover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Given:</a:t>
                </a:r>
              </a:p>
              <a:p>
                <a:pPr lvl="1"/>
                <a:r>
                  <a:rPr lang="en-US" dirty="0"/>
                  <a:t>Set </a:t>
                </a:r>
                <a14:m>
                  <m:oMath xmlns:m="http://schemas.openxmlformats.org/officeDocument/2006/math">
                    <m:r>
                      <a:rPr lang="en-US" i="1" dirty="0" smtClean="0">
                        <a:latin typeface="Cambria Math" panose="02040503050406030204" pitchFamily="18" charset="0"/>
                      </a:rPr>
                      <m:t>𝑈</m:t>
                    </m:r>
                  </m:oMath>
                </a14:m>
                <a:r>
                  <a:rPr lang="en-US" dirty="0"/>
                  <a:t> of </a:t>
                </a:r>
                <a14:m>
                  <m:oMath xmlns:m="http://schemas.openxmlformats.org/officeDocument/2006/math">
                    <m:r>
                      <a:rPr lang="en-US" i="1" dirty="0" smtClean="0">
                        <a:latin typeface="Cambria Math" panose="02040503050406030204" pitchFamily="18" charset="0"/>
                      </a:rPr>
                      <m:t>𝑛</m:t>
                    </m:r>
                  </m:oMath>
                </a14:m>
                <a:r>
                  <a:rPr lang="en-US" dirty="0"/>
                  <a:t> elements</a:t>
                </a:r>
              </a:p>
              <a:p>
                <a:pPr lvl="1"/>
                <a:r>
                  <a:rPr lang="en-US" dirty="0"/>
                  <a:t>Collection of sets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b="0" i="1" dirty="0" smtClean="0">
                            <a:latin typeface="Cambria Math" panose="02040503050406030204" pitchFamily="18" charset="0"/>
                          </a:rPr>
                          <m:t>1</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𝑆</m:t>
                        </m:r>
                      </m:e>
                      <m:sub>
                        <m:r>
                          <a:rPr lang="en-US" b="0" i="1" dirty="0" smtClean="0">
                            <a:latin typeface="Cambria Math" panose="02040503050406030204" pitchFamily="18" charset="0"/>
                          </a:rPr>
                          <m:t>2</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𝑆</m:t>
                        </m:r>
                      </m:e>
                      <m:sub>
                        <m:r>
                          <a:rPr lang="en-US" b="0" i="1" dirty="0" smtClean="0">
                            <a:latin typeface="Cambria Math" panose="02040503050406030204" pitchFamily="18" charset="0"/>
                          </a:rPr>
                          <m:t>𝑚</m:t>
                        </m:r>
                      </m:sub>
                    </m:sSub>
                  </m:oMath>
                </a14:m>
                <a:r>
                  <a:rPr lang="en-US" dirty="0"/>
                  <a:t> of subsets of </a:t>
                </a:r>
                <a14:m>
                  <m:oMath xmlns:m="http://schemas.openxmlformats.org/officeDocument/2006/math">
                    <m:r>
                      <a:rPr lang="en-US" i="1" dirty="0" smtClean="0">
                        <a:latin typeface="Cambria Math" panose="02040503050406030204" pitchFamily="18" charset="0"/>
                      </a:rPr>
                      <m:t>𝑈</m:t>
                    </m:r>
                  </m:oMath>
                </a14:m>
                <a:endParaRPr lang="en-US" i="1" dirty="0"/>
              </a:p>
              <a:p>
                <a:pPr lvl="1"/>
                <a:r>
                  <a:rPr lang="en-US" dirty="0"/>
                  <a:t>A number </a:t>
                </a:r>
                <a14:m>
                  <m:oMath xmlns:m="http://schemas.openxmlformats.org/officeDocument/2006/math">
                    <m:r>
                      <a:rPr lang="en-US" i="1" dirty="0" smtClean="0">
                        <a:latin typeface="Cambria Math" panose="02040503050406030204" pitchFamily="18" charset="0"/>
                      </a:rPr>
                      <m:t>𝑘</m:t>
                    </m:r>
                  </m:oMath>
                </a14:m>
                <a:endParaRPr lang="en-US" i="1" dirty="0"/>
              </a:p>
              <a:p>
                <a:r>
                  <a:rPr lang="en-US" dirty="0"/>
                  <a:t>Is there a collection of at most </a:t>
                </a:r>
                <a14:m>
                  <m:oMath xmlns:m="http://schemas.openxmlformats.org/officeDocument/2006/math">
                    <m:r>
                      <a:rPr lang="en-US" i="1" dirty="0" smtClean="0">
                        <a:latin typeface="Cambria Math" panose="02040503050406030204" pitchFamily="18" charset="0"/>
                      </a:rPr>
                      <m:t>𝑘</m:t>
                    </m:r>
                  </m:oMath>
                </a14:m>
                <a:r>
                  <a:rPr lang="en-US" dirty="0"/>
                  <a:t> subsets whose union is equal to all of </a:t>
                </a:r>
                <a14:m>
                  <m:oMath xmlns:m="http://schemas.openxmlformats.org/officeDocument/2006/math">
                    <m:r>
                      <a:rPr lang="en-US" i="1" dirty="0" smtClean="0">
                        <a:latin typeface="Cambria Math" panose="02040503050406030204" pitchFamily="18" charset="0"/>
                      </a:rPr>
                      <m:t>𝑈</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659" r="-667"/>
                </a:stretch>
              </a:blipFill>
            </p:spPr>
            <p:txBody>
              <a:bodyPr/>
              <a:lstStyle/>
              <a:p>
                <a:r>
                  <a:rPr lang="en-US">
                    <a:noFill/>
                  </a:rPr>
                  <a:t> </a:t>
                </a:r>
              </a:p>
            </p:txBody>
          </p:sp>
        </mc:Fallback>
      </mc:AlternateContent>
    </p:spTree>
    <p:extLst>
      <p:ext uri="{BB962C8B-B14F-4D97-AF65-F5344CB8AC3E}">
        <p14:creationId xmlns:p14="http://schemas.microsoft.com/office/powerpoint/2010/main" val="38204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cover example</a:t>
            </a:r>
          </a:p>
        </p:txBody>
      </p:sp>
      <p:grpSp>
        <p:nvGrpSpPr>
          <p:cNvPr id="3" name="Group 2">
            <a:extLst>
              <a:ext uri="{FF2B5EF4-FFF2-40B4-BE49-F238E27FC236}">
                <a16:creationId xmlns:a16="http://schemas.microsoft.com/office/drawing/2014/main" id="{9D502C27-69F4-4B32-8A42-4D3D2182A7FE}"/>
              </a:ext>
            </a:extLst>
          </p:cNvPr>
          <p:cNvGrpSpPr/>
          <p:nvPr/>
        </p:nvGrpSpPr>
        <p:grpSpPr>
          <a:xfrm>
            <a:off x="3797190" y="1676400"/>
            <a:ext cx="4597620" cy="4876800"/>
            <a:chOff x="4191001" y="1828800"/>
            <a:chExt cx="4238431" cy="4495800"/>
          </a:xfrm>
        </p:grpSpPr>
        <p:sp>
          <p:nvSpPr>
            <p:cNvPr id="4" name="Oval 3"/>
            <p:cNvSpPr/>
            <p:nvPr/>
          </p:nvSpPr>
          <p:spPr>
            <a:xfrm>
              <a:off x="4733731" y="2322576"/>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181531" y="2322576"/>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724400" y="3352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172200" y="3352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467600" y="3352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725955" y="438066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173755" y="438066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716624" y="5410884"/>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164424" y="5410884"/>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467600" y="438066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4191001" y="1905000"/>
              <a:ext cx="4238431" cy="1913584"/>
            </a:xfrm>
            <a:prstGeom prst="triangle">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flipV="1">
              <a:off x="4191001" y="4258616"/>
              <a:ext cx="4238431" cy="1913584"/>
            </a:xfrm>
            <a:prstGeom prst="triangle">
              <a:avLst/>
            </a:prstGeom>
            <a:solidFill>
              <a:schemeClr val="accent6">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267200" y="1828800"/>
              <a:ext cx="1240193" cy="4495800"/>
            </a:xfrm>
            <a:prstGeom prst="ellipse">
              <a:avLst/>
            </a:pr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791200" y="3048000"/>
              <a:ext cx="1066800" cy="1981200"/>
            </a:xfrm>
            <a:prstGeom prst="ellipse">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091265" y="3076575"/>
              <a:ext cx="1066800" cy="1981200"/>
            </a:xfrm>
            <a:prstGeom prst="ellipse">
              <a:avLst/>
            </a:prstGeom>
            <a:solidFill>
              <a:schemeClr val="accent5">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257675" y="1955976"/>
              <a:ext cx="2743201" cy="956792"/>
            </a:xfrm>
            <a:prstGeom prst="ellipse">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257674" y="5099063"/>
              <a:ext cx="2743201" cy="956792"/>
            </a:xfrm>
            <a:prstGeom prst="ellipse">
              <a:avLst/>
            </a:prstGeom>
            <a:solidFill>
              <a:schemeClr val="tx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1" name="TextBox 20"/>
                <p:cNvSpPr txBox="1"/>
                <p:nvPr/>
              </p:nvSpPr>
              <p:spPr>
                <a:xfrm>
                  <a:off x="6581581" y="2842109"/>
                  <a:ext cx="681135" cy="33462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1</m:t>
                            </m:r>
                          </m:sub>
                        </m:sSub>
                      </m:oMath>
                    </m:oMathPara>
                  </a14:m>
                  <a:endParaRPr lang="en-US" baseline="-25000" dirty="0"/>
                </a:p>
              </p:txBody>
            </p:sp>
          </mc:Choice>
          <mc:Fallback>
            <p:sp>
              <p:nvSpPr>
                <p:cNvPr id="21" name="TextBox 20"/>
                <p:cNvSpPr txBox="1">
                  <a:spLocks noRot="1" noChangeAspect="1" noMove="1" noResize="1" noEditPoints="1" noAdjustHandles="1" noChangeArrowheads="1" noChangeShapeType="1" noTextEdit="1"/>
                </p:cNvSpPr>
                <p:nvPr/>
              </p:nvSpPr>
              <p:spPr>
                <a:xfrm>
                  <a:off x="6581581" y="2842109"/>
                  <a:ext cx="681135" cy="334626"/>
                </a:xfrm>
                <a:prstGeom prst="rect">
                  <a:avLst/>
                </a:prstGeom>
                <a:blipFill>
                  <a:blip r:embed="rId2"/>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572056" y="4794232"/>
                  <a:ext cx="681135" cy="34047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b="0" i="1" dirty="0" smtClean="0">
                                <a:latin typeface="Cambria Math" panose="02040503050406030204" pitchFamily="18" charset="0"/>
                              </a:rPr>
                              <m:t>2</m:t>
                            </m:r>
                          </m:sub>
                        </m:sSub>
                      </m:oMath>
                    </m:oMathPara>
                  </a14:m>
                  <a:endParaRPr lang="en-US" baseline="-25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6572056" y="4794232"/>
                  <a:ext cx="681135" cy="340478"/>
                </a:xfrm>
                <a:prstGeom prst="rect">
                  <a:avLst/>
                </a:prstGeom>
                <a:blipFill>
                  <a:blip r:embed="rId3"/>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509894" y="3836899"/>
                  <a:ext cx="681135" cy="34047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b="0" i="1" dirty="0" smtClean="0">
                                <a:latin typeface="Cambria Math" panose="02040503050406030204" pitchFamily="18" charset="0"/>
                              </a:rPr>
                              <m:t>3</m:t>
                            </m:r>
                          </m:sub>
                        </m:sSub>
                      </m:oMath>
                    </m:oMathPara>
                  </a14:m>
                  <a:endParaRPr lang="en-US" baseline="-250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509894" y="3836899"/>
                  <a:ext cx="681135" cy="34047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984033" y="3849877"/>
                  <a:ext cx="681135" cy="33462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4</m:t>
                            </m:r>
                          </m:sub>
                        </m:sSub>
                      </m:oMath>
                    </m:oMathPara>
                  </a14:m>
                  <a:endParaRPr lang="en-US" baseline="-25000" dirty="0"/>
                </a:p>
              </p:txBody>
            </p:sp>
          </mc:Choice>
          <mc:Fallback xmlns="">
            <p:sp>
              <p:nvSpPr>
                <p:cNvPr id="24" name="TextBox 23"/>
                <p:cNvSpPr txBox="1">
                  <a:spLocks noRot="1" noChangeAspect="1" noMove="1" noResize="1" noEditPoints="1" noAdjustHandles="1" noChangeArrowheads="1" noChangeShapeType="1" noTextEdit="1"/>
                </p:cNvSpPr>
                <p:nvPr/>
              </p:nvSpPr>
              <p:spPr>
                <a:xfrm>
                  <a:off x="5984033" y="3849877"/>
                  <a:ext cx="681135" cy="334626"/>
                </a:xfrm>
                <a:prstGeom prst="rect">
                  <a:avLst/>
                </a:prstGeom>
                <a:blipFill>
                  <a:blip r:embed="rId5"/>
                  <a:stretch>
                    <a:fillRect b="-33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7279433" y="3849877"/>
                  <a:ext cx="681135" cy="34047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b="0" i="1" dirty="0" smtClean="0">
                                <a:latin typeface="Cambria Math" panose="02040503050406030204" pitchFamily="18" charset="0"/>
                              </a:rPr>
                              <m:t>5</m:t>
                            </m:r>
                          </m:sub>
                        </m:sSub>
                      </m:oMath>
                    </m:oMathPara>
                  </a14:m>
                  <a:endParaRPr lang="en-US" baseline="-25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7279433" y="3849877"/>
                  <a:ext cx="681135" cy="340478"/>
                </a:xfrm>
                <a:prstGeom prst="rect">
                  <a:avLst/>
                </a:prstGeom>
                <a:blipFill>
                  <a:blip r:embed="rId6"/>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243024" y="2047875"/>
                  <a:ext cx="681135" cy="33462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6</m:t>
                            </m:r>
                          </m:sub>
                        </m:sSub>
                      </m:oMath>
                    </m:oMathPara>
                  </a14:m>
                  <a:endParaRPr lang="en-US" baseline="-250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243024" y="2047875"/>
                  <a:ext cx="681135" cy="334626"/>
                </a:xfrm>
                <a:prstGeom prst="rect">
                  <a:avLst/>
                </a:prstGeom>
                <a:blipFill>
                  <a:blip r:embed="rId7"/>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181601" y="5577459"/>
                  <a:ext cx="681135" cy="34047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b="0" i="1" dirty="0" smtClean="0">
                                <a:latin typeface="Cambria Math" panose="02040503050406030204" pitchFamily="18" charset="0"/>
                              </a:rPr>
                              <m:t>7</m:t>
                            </m:r>
                          </m:sub>
                        </m:sSub>
                      </m:oMath>
                    </m:oMathPara>
                  </a14:m>
                  <a:endParaRPr lang="en-US" baseline="-25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5181601" y="5577459"/>
                  <a:ext cx="681135" cy="340478"/>
                </a:xfrm>
                <a:prstGeom prst="rect">
                  <a:avLst/>
                </a:prstGeom>
                <a:blipFill>
                  <a:blip r:embed="rId8"/>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138406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Vertex cover ≤</a:t>
            </a:r>
            <a:r>
              <a:rPr lang="en-US" i="1" baseline="-25000" dirty="0"/>
              <a:t>P </a:t>
            </a:r>
            <a:r>
              <a:rPr lang="en-US" dirty="0"/>
              <a:t>set cover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dirty="0"/>
                  <a:t>Proof:</a:t>
                </a:r>
              </a:p>
              <a:p>
                <a:pPr lvl="1"/>
                <a:r>
                  <a:rPr lang="en-US" dirty="0"/>
                  <a:t>Suppose we have a black box that can solve set cover.</a:t>
                </a:r>
              </a:p>
              <a:p>
                <a:pPr lvl="1"/>
                <a:r>
                  <a:rPr lang="en-US" dirty="0"/>
                  <a:t>Consider an instance of vertex cover on graph </a:t>
                </a:r>
                <a14:m>
                  <m:oMath xmlns:m="http://schemas.openxmlformats.org/officeDocument/2006/math">
                    <m:r>
                      <a:rPr lang="en-US" i="1" dirty="0" smtClean="0">
                        <a:latin typeface="Cambria Math" panose="02040503050406030204" pitchFamily="18" charset="0"/>
                      </a:rPr>
                      <m:t>𝐺</m:t>
                    </m:r>
                    <m:r>
                      <a:rPr lang="en-US" i="1" dirty="0" smtClean="0">
                        <a:latin typeface="Cambria Math" panose="02040503050406030204" pitchFamily="18" charset="0"/>
                      </a:rPr>
                      <m:t> = (</m:t>
                    </m:r>
                    <m:r>
                      <a:rPr lang="en-US" i="1" dirty="0" smtClean="0">
                        <a:latin typeface="Cambria Math" panose="02040503050406030204" pitchFamily="18" charset="0"/>
                      </a:rPr>
                      <m:t>𝑉</m:t>
                    </m:r>
                    <m:r>
                      <a:rPr lang="en-US" i="1" dirty="0" smtClean="0">
                        <a:latin typeface="Cambria Math" panose="02040503050406030204" pitchFamily="18" charset="0"/>
                      </a:rPr>
                      <m:t>, </m:t>
                    </m:r>
                    <m:r>
                      <a:rPr lang="en-US" i="1" dirty="0" smtClean="0">
                        <a:latin typeface="Cambria Math" panose="02040503050406030204" pitchFamily="18" charset="0"/>
                      </a:rPr>
                      <m:t>𝐸</m:t>
                    </m:r>
                    <m:r>
                      <a:rPr lang="en-US" i="1" dirty="0" smtClean="0">
                        <a:latin typeface="Cambria Math" panose="02040503050406030204" pitchFamily="18" charset="0"/>
                      </a:rPr>
                      <m:t>)</m:t>
                    </m:r>
                  </m:oMath>
                </a14:m>
                <a:r>
                  <a:rPr lang="en-US" dirty="0"/>
                  <a:t> with number </a:t>
                </a:r>
                <a14:m>
                  <m:oMath xmlns:m="http://schemas.openxmlformats.org/officeDocument/2006/math">
                    <m:r>
                      <a:rPr lang="en-US" i="1" dirty="0" smtClean="0">
                        <a:latin typeface="Cambria Math" panose="02040503050406030204" pitchFamily="18" charset="0"/>
                      </a:rPr>
                      <m:t>𝑘</m:t>
                    </m:r>
                  </m:oMath>
                </a14:m>
                <a:r>
                  <a:rPr lang="en-US" dirty="0"/>
                  <a:t>.</a:t>
                </a:r>
              </a:p>
              <a:p>
                <a:pPr lvl="1"/>
                <a:r>
                  <a:rPr lang="en-US" dirty="0"/>
                  <a:t>We want to cover all the edges in </a:t>
                </a:r>
                <a14:m>
                  <m:oMath xmlns:m="http://schemas.openxmlformats.org/officeDocument/2006/math">
                    <m:r>
                      <a:rPr lang="en-US" i="1" dirty="0" smtClean="0">
                        <a:latin typeface="Cambria Math" panose="02040503050406030204" pitchFamily="18" charset="0"/>
                      </a:rPr>
                      <m:t>𝐸</m:t>
                    </m:r>
                  </m:oMath>
                </a14:m>
                <a:r>
                  <a:rPr lang="en-US" dirty="0"/>
                  <a:t>, so we create a set cover problem in which the universe set </a:t>
                </a:r>
                <a14:m>
                  <m:oMath xmlns:m="http://schemas.openxmlformats.org/officeDocument/2006/math">
                    <m:r>
                      <a:rPr lang="en-US" i="1" dirty="0" smtClean="0">
                        <a:latin typeface="Cambria Math" panose="02040503050406030204" pitchFamily="18" charset="0"/>
                      </a:rPr>
                      <m:t>𝑈</m:t>
                    </m:r>
                  </m:oMath>
                </a14:m>
                <a:r>
                  <a:rPr lang="en-US" dirty="0"/>
                  <a:t> is </a:t>
                </a:r>
                <a14:m>
                  <m:oMath xmlns:m="http://schemas.openxmlformats.org/officeDocument/2006/math">
                    <m:r>
                      <a:rPr lang="en-US" i="1" dirty="0" smtClean="0">
                        <a:latin typeface="Cambria Math" panose="02040503050406030204" pitchFamily="18" charset="0"/>
                      </a:rPr>
                      <m:t>𝐸</m:t>
                    </m:r>
                  </m:oMath>
                </a14:m>
                <a:r>
                  <a:rPr lang="en-US" dirty="0"/>
                  <a:t>.</a:t>
                </a:r>
              </a:p>
              <a:p>
                <a:pPr lvl="1"/>
                <a:r>
                  <a:rPr lang="en-US" dirty="0"/>
                  <a:t>Each vertex in </a:t>
                </a:r>
                <a14:m>
                  <m:oMath xmlns:m="http://schemas.openxmlformats.org/officeDocument/2006/math">
                    <m:r>
                      <a:rPr lang="en-US" i="1" dirty="0" smtClean="0">
                        <a:latin typeface="Cambria Math" panose="02040503050406030204" pitchFamily="18" charset="0"/>
                      </a:rPr>
                      <m:t>𝑉</m:t>
                    </m:r>
                  </m:oMath>
                </a14:m>
                <a:r>
                  <a:rPr lang="en-US" dirty="0"/>
                  <a:t> covers some set of edges, so for every vertex </a:t>
                </a:r>
                <a14:m>
                  <m:oMath xmlns:m="http://schemas.openxmlformats.org/officeDocument/2006/math">
                    <m:r>
                      <a:rPr lang="en-US" i="1" dirty="0" smtClean="0">
                        <a:latin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𝑉</m:t>
                    </m:r>
                  </m:oMath>
                </a14:m>
                <a:r>
                  <a:rPr lang="en-US" dirty="0"/>
                  <a:t>, we add a set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b="0" i="1" dirty="0" smtClean="0">
                            <a:latin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a:rPr lang="en-US" i="1" dirty="0" smtClean="0">
                        <a:latin typeface="Cambria Math" panose="02040503050406030204" pitchFamily="18" charset="0"/>
                      </a:rPr>
                      <m:t>𝑈</m:t>
                    </m:r>
                  </m:oMath>
                </a14:m>
                <a:r>
                  <a:rPr lang="en-US" dirty="0"/>
                  <a:t> where the elements of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b="0" i="1" dirty="0" smtClean="0">
                            <a:latin typeface="Cambria Math" panose="02040503050406030204" pitchFamily="18" charset="0"/>
                          </a:rPr>
                          <m:t>𝑖</m:t>
                        </m:r>
                      </m:sub>
                    </m:sSub>
                  </m:oMath>
                </a14:m>
                <a:r>
                  <a:rPr lang="en-US" dirty="0"/>
                  <a:t> are all the edges incident on </a:t>
                </a:r>
                <a14:m>
                  <m:oMath xmlns:m="http://schemas.openxmlformats.org/officeDocument/2006/math">
                    <m:r>
                      <a:rPr lang="en-US" i="1" dirty="0" smtClean="0">
                        <a:latin typeface="Cambria Math" panose="02040503050406030204" pitchFamily="18" charset="0"/>
                      </a:rPr>
                      <m:t>𝑖</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659" r="-1444"/>
                </a:stretch>
              </a:blipFill>
            </p:spPr>
            <p:txBody>
              <a:bodyPr/>
              <a:lstStyle/>
              <a:p>
                <a:r>
                  <a:rPr lang="en-US">
                    <a:noFill/>
                  </a:rPr>
                  <a:t> </a:t>
                </a:r>
              </a:p>
            </p:txBody>
          </p:sp>
        </mc:Fallback>
      </mc:AlternateContent>
    </p:spTree>
    <p:extLst>
      <p:ext uri="{BB962C8B-B14F-4D97-AF65-F5344CB8AC3E}">
        <p14:creationId xmlns:p14="http://schemas.microsoft.com/office/powerpoint/2010/main" val="264839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continued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We claim that </a:t>
                </a:r>
                <a14:m>
                  <m:oMath xmlns:m="http://schemas.openxmlformats.org/officeDocument/2006/math">
                    <m:r>
                      <a:rPr lang="en-US" i="1" dirty="0" smtClean="0">
                        <a:latin typeface="Cambria Math" panose="02040503050406030204" pitchFamily="18" charset="0"/>
                      </a:rPr>
                      <m:t>𝑈</m:t>
                    </m:r>
                  </m:oMath>
                </a14:m>
                <a:r>
                  <a:rPr lang="en-US" dirty="0"/>
                  <a:t> can be covered with at most </a:t>
                </a:r>
                <a14:m>
                  <m:oMath xmlns:m="http://schemas.openxmlformats.org/officeDocument/2006/math">
                    <m:r>
                      <a:rPr lang="en-US" i="1" dirty="0" smtClean="0">
                        <a:latin typeface="Cambria Math" panose="02040503050406030204" pitchFamily="18" charset="0"/>
                      </a:rPr>
                      <m:t>𝑘</m:t>
                    </m:r>
                  </m:oMath>
                </a14:m>
                <a:r>
                  <a:rPr lang="en-US" dirty="0"/>
                  <a:t> of the sets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b="0" i="1" dirty="0" smtClean="0">
                            <a:latin typeface="Cambria Math" panose="02040503050406030204" pitchFamily="18" charset="0"/>
                          </a:rPr>
                          <m:t>1</m:t>
                        </m:r>
                      </m:sub>
                    </m:sSub>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𝑆</m:t>
                        </m:r>
                      </m:e>
                      <m:sub>
                        <m:r>
                          <a:rPr lang="en-US" b="0" i="1" dirty="0" smtClean="0">
                            <a:latin typeface="Cambria Math" panose="02040503050406030204" pitchFamily="18" charset="0"/>
                          </a:rPr>
                          <m:t>2</m:t>
                        </m:r>
                      </m:sub>
                    </m:sSub>
                    <m:r>
                      <a:rPr lang="en-US" i="1" dirty="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𝑆</m:t>
                        </m:r>
                      </m:e>
                      <m:sub>
                        <m:r>
                          <a:rPr lang="en-US" b="0" i="1" dirty="0" smtClean="0">
                            <a:latin typeface="Cambria Math" panose="02040503050406030204" pitchFamily="18" charset="0"/>
                          </a:rPr>
                          <m:t>𝑛</m:t>
                        </m:r>
                      </m:sub>
                    </m:sSub>
                  </m:oMath>
                </a14:m>
                <a:r>
                  <a:rPr lang="en-US" dirty="0"/>
                  <a:t> if and only if </a:t>
                </a:r>
                <a14:m>
                  <m:oMath xmlns:m="http://schemas.openxmlformats.org/officeDocument/2006/math">
                    <m:r>
                      <a:rPr lang="en-US" i="1" dirty="0" smtClean="0">
                        <a:latin typeface="Cambria Math" panose="02040503050406030204" pitchFamily="18" charset="0"/>
                      </a:rPr>
                      <m:t>𝐺</m:t>
                    </m:r>
                  </m:oMath>
                </a14:m>
                <a:r>
                  <a:rPr lang="en-US" dirty="0"/>
                  <a:t> has a vertex cover of size at most </a:t>
                </a:r>
                <a14:m>
                  <m:oMath xmlns:m="http://schemas.openxmlformats.org/officeDocument/2006/math">
                    <m:r>
                      <a:rPr lang="en-US" i="1" dirty="0" smtClean="0">
                        <a:latin typeface="Cambria Math" panose="02040503050406030204" pitchFamily="18" charset="0"/>
                      </a:rPr>
                      <m:t>𝑘</m:t>
                    </m:r>
                  </m:oMath>
                </a14:m>
                <a:r>
                  <a:rPr lang="en-US" dirty="0"/>
                  <a:t>.</a:t>
                </a:r>
              </a:p>
              <a:p>
                <a:r>
                  <a:rPr lang="en-US" dirty="0"/>
                  <a:t>If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sSub>
                          <m:sSubPr>
                            <m:ctrlPr>
                              <a:rPr lang="en-US"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1</m:t>
                            </m:r>
                          </m:sub>
                        </m:sSub>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a:latin typeface="Cambria Math" panose="02040503050406030204" pitchFamily="18" charset="0"/>
                          </a:rPr>
                          <m:t>𝑆</m:t>
                        </m:r>
                      </m:e>
                      <m:sub>
                        <m:sSub>
                          <m:sSubPr>
                            <m:ctrlPr>
                              <a:rPr lang="en-US" i="1">
                                <a:latin typeface="Cambria Math" panose="02040503050406030204" pitchFamily="18" charset="0"/>
                              </a:rPr>
                            </m:ctrlPr>
                          </m:sSubPr>
                          <m:e>
                            <m:r>
                              <a:rPr lang="en-US" b="0" i="1">
                                <a:latin typeface="Cambria Math" panose="02040503050406030204" pitchFamily="18" charset="0"/>
                              </a:rPr>
                              <m:t>𝑖</m:t>
                            </m:r>
                          </m:e>
                          <m:sub>
                            <m:r>
                              <a:rPr lang="en-US" b="0" i="1" smtClean="0">
                                <a:latin typeface="Cambria Math" panose="02040503050406030204" pitchFamily="18" charset="0"/>
                              </a:rPr>
                              <m:t>2</m:t>
                            </m:r>
                          </m:sub>
                        </m:sSub>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a:latin typeface="Cambria Math" panose="02040503050406030204" pitchFamily="18" charset="0"/>
                          </a:rPr>
                          <m:t>𝑆</m:t>
                        </m:r>
                      </m:e>
                      <m:sub>
                        <m:sSub>
                          <m:sSubPr>
                            <m:ctrlPr>
                              <a:rPr lang="en-US" i="1">
                                <a:latin typeface="Cambria Math" panose="02040503050406030204" pitchFamily="18" charset="0"/>
                              </a:rPr>
                            </m:ctrlPr>
                          </m:sSubPr>
                          <m:e>
                            <m:r>
                              <a:rPr lang="en-US" b="0" i="1">
                                <a:latin typeface="Cambria Math" panose="02040503050406030204" pitchFamily="18" charset="0"/>
                              </a:rPr>
                              <m:t>𝑖</m:t>
                            </m:r>
                          </m:e>
                          <m:sub>
                            <m:r>
                              <a:rPr lang="en-US" b="0" i="1" smtClean="0">
                                <a:latin typeface="Cambria Math" panose="02040503050406030204" pitchFamily="18" charset="0"/>
                              </a:rPr>
                              <m:t>𝑙</m:t>
                            </m:r>
                          </m:sub>
                        </m:sSub>
                      </m:sub>
                    </m:sSub>
                  </m:oMath>
                </a14:m>
                <a:r>
                  <a:rPr lang="en-US" dirty="0"/>
                  <a:t> are </a:t>
                </a:r>
                <a14:m>
                  <m:oMath xmlns:m="http://schemas.openxmlformats.org/officeDocument/2006/math">
                    <m:r>
                      <a:rPr lang="en-US" i="1" dirty="0" smtClean="0">
                        <a:latin typeface="Cambria Math" panose="02040503050406030204" pitchFamily="18" charset="0"/>
                      </a:rPr>
                      <m:t>𝑙</m:t>
                    </m:r>
                    <m:r>
                      <a:rPr lang="en-US" b="0" i="1" dirty="0" smtClean="0">
                        <a:latin typeface="Cambria Math" panose="02040503050406030204" pitchFamily="18" charset="0"/>
                      </a:rPr>
                      <m:t>≤</m:t>
                    </m:r>
                    <m:r>
                      <a:rPr lang="en-US" i="1" dirty="0">
                        <a:latin typeface="Cambria Math" panose="02040503050406030204" pitchFamily="18" charset="0"/>
                      </a:rPr>
                      <m:t>𝑘</m:t>
                    </m:r>
                  </m:oMath>
                </a14:m>
                <a:r>
                  <a:rPr lang="en-US" dirty="0"/>
                  <a:t> sets that cover </a:t>
                </a:r>
                <a14:m>
                  <m:oMath xmlns:m="http://schemas.openxmlformats.org/officeDocument/2006/math">
                    <m:r>
                      <a:rPr lang="en-US" i="1" dirty="0" smtClean="0">
                        <a:latin typeface="Cambria Math" panose="02040503050406030204" pitchFamily="18" charset="0"/>
                      </a:rPr>
                      <m:t>𝑈</m:t>
                    </m:r>
                  </m:oMath>
                </a14:m>
                <a:r>
                  <a:rPr lang="en-US" dirty="0"/>
                  <a:t>, then every edge in </a:t>
                </a:r>
                <a14:m>
                  <m:oMath xmlns:m="http://schemas.openxmlformats.org/officeDocument/2006/math">
                    <m:r>
                      <a:rPr lang="en-US" i="1" dirty="0" smtClean="0">
                        <a:latin typeface="Cambria Math" panose="02040503050406030204" pitchFamily="18" charset="0"/>
                      </a:rPr>
                      <m:t>𝐺</m:t>
                    </m:r>
                  </m:oMath>
                </a14:m>
                <a:r>
                  <a:rPr lang="en-US" dirty="0"/>
                  <a:t> is incident to one of the vertices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𝑖</m:t>
                        </m:r>
                      </m:e>
                      <m:sub>
                        <m:r>
                          <a:rPr lang="en-US" b="0" i="1" dirty="0" smtClean="0">
                            <a:latin typeface="Cambria Math" panose="02040503050406030204" pitchFamily="18" charset="0"/>
                          </a:rPr>
                          <m:t>1</m:t>
                        </m:r>
                      </m:sub>
                    </m:sSub>
                    <m:r>
                      <a:rPr lang="en-US" i="1" dirty="0" smtClean="0">
                        <a:latin typeface="Cambria Math" panose="02040503050406030204" pitchFamily="18" charset="0"/>
                      </a:rPr>
                      <m:t>,</m:t>
                    </m:r>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𝑖</m:t>
                        </m:r>
                      </m:e>
                      <m:sub>
                        <m:r>
                          <a:rPr lang="en-US" b="0" i="1" dirty="0" smtClean="0">
                            <a:latin typeface="Cambria Math" panose="02040503050406030204" pitchFamily="18" charset="0"/>
                          </a:rPr>
                          <m:t>2</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𝑖</m:t>
                        </m:r>
                      </m:e>
                      <m:sub>
                        <m:r>
                          <a:rPr lang="en-US" b="0" i="1" dirty="0" smtClean="0">
                            <a:latin typeface="Cambria Math" panose="02040503050406030204" pitchFamily="18" charset="0"/>
                          </a:rPr>
                          <m:t>𝑙</m:t>
                        </m:r>
                      </m:sub>
                    </m:sSub>
                  </m:oMath>
                </a14:m>
                <a:r>
                  <a:rPr lang="en-US" dirty="0"/>
                  <a:t>.  Thus, the set </a:t>
                </a:r>
                <a14:m>
                  <m:oMath xmlns:m="http://schemas.openxmlformats.org/officeDocument/2006/math">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𝑖</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r>
                          <a:rPr lang="en-US" i="1" dirty="0" smtClean="0">
                            <a:latin typeface="Cambria Math" panose="02040503050406030204" pitchFamily="18" charset="0"/>
                          </a:rPr>
                          <m:t>𝑖</m:t>
                        </m:r>
                      </m:e>
                      <m:sub>
                        <m:r>
                          <a:rPr lang="en-US" b="0" i="1" dirty="0" smtClean="0">
                            <a:latin typeface="Cambria Math" panose="02040503050406030204" pitchFamily="18" charset="0"/>
                          </a:rPr>
                          <m:t>2</m:t>
                        </m:r>
                      </m:sub>
                    </m:sSub>
                    <m:r>
                      <a:rPr lang="en-US" i="1" dirty="0">
                        <a:latin typeface="Cambria Math" panose="02040503050406030204" pitchFamily="18" charset="0"/>
                      </a:rPr>
                      <m:t>,</m:t>
                    </m:r>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𝑖</m:t>
                        </m:r>
                      </m:e>
                      <m:sub>
                        <m:r>
                          <a:rPr lang="en-US" b="0" i="1" dirty="0" smtClean="0">
                            <a:latin typeface="Cambria Math" panose="02040503050406030204" pitchFamily="18" charset="0"/>
                          </a:rPr>
                          <m:t>𝑙</m:t>
                        </m:r>
                      </m:sub>
                    </m:sSub>
                    <m:r>
                      <a:rPr lang="en-US" i="1" dirty="0">
                        <a:latin typeface="Cambria Math" panose="02040503050406030204" pitchFamily="18" charset="0"/>
                      </a:rPr>
                      <m:t>}</m:t>
                    </m:r>
                  </m:oMath>
                </a14:m>
                <a:r>
                  <a:rPr lang="en-US" dirty="0"/>
                  <a:t> is a vertex cover in </a:t>
                </a:r>
                <a14:m>
                  <m:oMath xmlns:m="http://schemas.openxmlformats.org/officeDocument/2006/math">
                    <m:r>
                      <a:rPr lang="en-US" i="1" dirty="0" smtClean="0">
                        <a:latin typeface="Cambria Math" panose="02040503050406030204" pitchFamily="18" charset="0"/>
                      </a:rPr>
                      <m:t>𝐺</m:t>
                    </m:r>
                  </m:oMath>
                </a14:m>
                <a:r>
                  <a:rPr lang="en-US" dirty="0"/>
                  <a:t> of size </a:t>
                </a:r>
                <a14:m>
                  <m:oMath xmlns:m="http://schemas.openxmlformats.org/officeDocument/2006/math">
                    <m:r>
                      <a:rPr lang="en-US" i="1" dirty="0" smtClean="0">
                        <a:latin typeface="Cambria Math" panose="02040503050406030204" pitchFamily="18" charset="0"/>
                      </a:rPr>
                      <m:t>𝑙</m:t>
                    </m:r>
                    <m:r>
                      <a:rPr lang="en-US" b="0" i="1" dirty="0" smtClean="0">
                        <a:latin typeface="Cambria Math" panose="02040503050406030204" pitchFamily="18" charset="0"/>
                      </a:rPr>
                      <m:t>≤</m:t>
                    </m:r>
                    <m:r>
                      <a:rPr lang="en-US" i="1" dirty="0">
                        <a:latin typeface="Cambria Math" panose="02040503050406030204" pitchFamily="18" charset="0"/>
                      </a:rPr>
                      <m:t>𝑘</m:t>
                    </m:r>
                  </m:oMath>
                </a14:m>
                <a:r>
                  <a:rPr lang="en-US" dirty="0"/>
                  <a:t>.</a:t>
                </a:r>
              </a:p>
              <a:p>
                <a:r>
                  <a:rPr lang="en-US" dirty="0"/>
                  <a:t>Conversely, if </a:t>
                </a:r>
                <a14:m>
                  <m:oMath xmlns:m="http://schemas.openxmlformats.org/officeDocument/2006/math">
                    <m:r>
                      <a:rPr lang="en-US" i="1" dirty="0">
                        <a:latin typeface="Cambria Math" panose="02040503050406030204" pitchFamily="18" charset="0"/>
                      </a:rPr>
                      <m:t>{</m:t>
                    </m:r>
                    <m:sSub>
                      <m:sSubPr>
                        <m:ctrlPr>
                          <a:rPr lang="en-US" i="1" dirty="0">
                            <a:latin typeface="Cambria Math" panose="02040503050406030204" pitchFamily="18" charset="0"/>
                          </a:rPr>
                        </m:ctrlPr>
                      </m:sSubPr>
                      <m:e>
                        <m:sSub>
                          <m:sSubPr>
                            <m:ctrlPr>
                              <a:rPr lang="en-US" i="1" dirty="0">
                                <a:latin typeface="Cambria Math" panose="02040503050406030204" pitchFamily="18" charset="0"/>
                              </a:rPr>
                            </m:ctrlPr>
                          </m:sSubPr>
                          <m:e>
                            <m:r>
                              <a:rPr lang="en-US" i="1" dirty="0">
                                <a:latin typeface="Cambria Math" panose="02040503050406030204" pitchFamily="18" charset="0"/>
                              </a:rPr>
                              <m:t>𝑖</m:t>
                            </m:r>
                          </m:e>
                          <m:sub>
                            <m:r>
                              <a:rPr lang="en-US" i="1" dirty="0">
                                <a:latin typeface="Cambria Math" panose="02040503050406030204" pitchFamily="18" charset="0"/>
                              </a:rPr>
                              <m:t>1</m:t>
                            </m:r>
                          </m:sub>
                        </m:sSub>
                        <m:r>
                          <a:rPr lang="en-US" i="1" dirty="0">
                            <a:latin typeface="Cambria Math" panose="02040503050406030204" pitchFamily="18" charset="0"/>
                          </a:rPr>
                          <m:t>,</m:t>
                        </m:r>
                        <m:r>
                          <a:rPr lang="en-US" i="1" dirty="0">
                            <a:latin typeface="Cambria Math" panose="02040503050406030204" pitchFamily="18" charset="0"/>
                          </a:rPr>
                          <m:t>𝑖</m:t>
                        </m:r>
                      </m:e>
                      <m:sub>
                        <m:r>
                          <a:rPr lang="en-US" i="1" dirty="0">
                            <a:latin typeface="Cambria Math" panose="02040503050406030204" pitchFamily="18" charset="0"/>
                          </a:rPr>
                          <m:t>2</m:t>
                        </m:r>
                      </m:sub>
                    </m:sSub>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err="1">
                            <a:latin typeface="Cambria Math" panose="02040503050406030204" pitchFamily="18" charset="0"/>
                          </a:rPr>
                          <m:t>𝑖</m:t>
                        </m:r>
                      </m:e>
                      <m:sub>
                        <m:r>
                          <a:rPr lang="en-US" i="1" dirty="0">
                            <a:latin typeface="Cambria Math" panose="02040503050406030204" pitchFamily="18" charset="0"/>
                          </a:rPr>
                          <m:t>𝑙</m:t>
                        </m:r>
                      </m:sub>
                    </m:sSub>
                    <m:r>
                      <a:rPr lang="en-US" i="1" dirty="0">
                        <a:latin typeface="Cambria Math" panose="02040503050406030204" pitchFamily="18" charset="0"/>
                      </a:rPr>
                      <m:t>}</m:t>
                    </m:r>
                  </m:oMath>
                </a14:m>
                <a:r>
                  <a:rPr lang="en-US" dirty="0"/>
                  <a:t> is a vertex cover in </a:t>
                </a:r>
                <a14:m>
                  <m:oMath xmlns:m="http://schemas.openxmlformats.org/officeDocument/2006/math">
                    <m:r>
                      <a:rPr lang="en-US" i="1" dirty="0" smtClean="0">
                        <a:latin typeface="Cambria Math" panose="02040503050406030204" pitchFamily="18" charset="0"/>
                      </a:rPr>
                      <m:t>𝐺</m:t>
                    </m:r>
                  </m:oMath>
                </a14:m>
                <a:r>
                  <a:rPr lang="en-US" dirty="0"/>
                  <a:t> of size </a:t>
                </a:r>
                <a14:m>
                  <m:oMath xmlns:m="http://schemas.openxmlformats.org/officeDocument/2006/math">
                    <m:r>
                      <a:rPr lang="en-US" i="1" dirty="0" smtClean="0">
                        <a:latin typeface="Cambria Math" panose="02040503050406030204" pitchFamily="18" charset="0"/>
                      </a:rPr>
                      <m:t>𝑙</m:t>
                    </m:r>
                    <m:r>
                      <a:rPr lang="en-US" b="0" i="1" dirty="0" smtClean="0">
                        <a:latin typeface="Cambria Math" panose="02040503050406030204" pitchFamily="18" charset="0"/>
                      </a:rPr>
                      <m:t>≤</m:t>
                    </m:r>
                    <m:r>
                      <a:rPr lang="en-US" i="1" dirty="0">
                        <a:latin typeface="Cambria Math" panose="02040503050406030204" pitchFamily="18" charset="0"/>
                      </a:rPr>
                      <m:t>𝑘</m:t>
                    </m:r>
                  </m:oMath>
                </a14:m>
                <a:r>
                  <a:rPr lang="en-US" dirty="0"/>
                  <a:t>, then the sets </a:t>
                </a:r>
                <a14:m>
                  <m:oMath xmlns:m="http://schemas.openxmlformats.org/officeDocument/2006/math">
                    <m:sSub>
                      <m:sSubPr>
                        <m:ctrlPr>
                          <a:rPr lang="en-US" i="1">
                            <a:latin typeface="Cambria Math" panose="02040503050406030204" pitchFamily="18" charset="0"/>
                          </a:rPr>
                        </m:ctrlPr>
                      </m:sSubPr>
                      <m:e>
                        <m:r>
                          <a:rPr lang="en-US" b="0" i="1">
                            <a:latin typeface="Cambria Math" panose="02040503050406030204" pitchFamily="18" charset="0"/>
                          </a:rPr>
                          <m:t>𝑆</m:t>
                        </m:r>
                      </m:e>
                      <m:sub>
                        <m:sSub>
                          <m:sSubPr>
                            <m:ctrlPr>
                              <a:rPr lang="en-US" i="1">
                                <a:latin typeface="Cambria Math" panose="02040503050406030204" pitchFamily="18" charset="0"/>
                              </a:rPr>
                            </m:ctrlPr>
                          </m:sSubPr>
                          <m:e>
                            <m:r>
                              <a:rPr lang="en-US" b="0" i="1">
                                <a:latin typeface="Cambria Math" panose="02040503050406030204" pitchFamily="18" charset="0"/>
                              </a:rPr>
                              <m:t>𝑖</m:t>
                            </m:r>
                          </m:e>
                          <m:sub>
                            <m:r>
                              <a:rPr lang="en-US" b="0" i="1">
                                <a:latin typeface="Cambria Math" panose="02040503050406030204" pitchFamily="18" charset="0"/>
                              </a:rPr>
                              <m:t>1</m:t>
                            </m:r>
                          </m:sub>
                        </m:sSub>
                      </m:sub>
                    </m:sSub>
                    <m:r>
                      <a:rPr lang="en-US" b="0" i="1">
                        <a:latin typeface="Cambria Math" panose="02040503050406030204" pitchFamily="18" charset="0"/>
                      </a:rPr>
                      <m:t>,</m:t>
                    </m:r>
                    <m:sSub>
                      <m:sSubPr>
                        <m:ctrlPr>
                          <a:rPr lang="en-US" i="1">
                            <a:latin typeface="Cambria Math" panose="02040503050406030204" pitchFamily="18" charset="0"/>
                          </a:rPr>
                        </m:ctrlPr>
                      </m:sSubPr>
                      <m:e>
                        <m:r>
                          <a:rPr lang="en-US" b="0" i="1">
                            <a:latin typeface="Cambria Math" panose="02040503050406030204" pitchFamily="18" charset="0"/>
                          </a:rPr>
                          <m:t>𝑆</m:t>
                        </m:r>
                      </m:e>
                      <m:sub>
                        <m:sSub>
                          <m:sSubPr>
                            <m:ctrlPr>
                              <a:rPr lang="en-US" i="1">
                                <a:latin typeface="Cambria Math" panose="02040503050406030204" pitchFamily="18" charset="0"/>
                              </a:rPr>
                            </m:ctrlPr>
                          </m:sSubPr>
                          <m:e>
                            <m:r>
                              <a:rPr lang="en-US" b="0" i="1">
                                <a:latin typeface="Cambria Math" panose="02040503050406030204" pitchFamily="18" charset="0"/>
                              </a:rPr>
                              <m:t>𝑖</m:t>
                            </m:r>
                          </m:e>
                          <m:sub>
                            <m:r>
                              <a:rPr lang="en-US" b="0" i="1">
                                <a:latin typeface="Cambria Math" panose="02040503050406030204" pitchFamily="18" charset="0"/>
                              </a:rPr>
                              <m:t>2</m:t>
                            </m:r>
                          </m:sub>
                        </m:sSub>
                      </m:sub>
                    </m:sSub>
                    <m:r>
                      <a:rPr lang="en-US" b="0" i="1">
                        <a:latin typeface="Cambria Math" panose="02040503050406030204" pitchFamily="18" charset="0"/>
                      </a:rPr>
                      <m:t>,…</m:t>
                    </m:r>
                    <m:sSub>
                      <m:sSubPr>
                        <m:ctrlPr>
                          <a:rPr lang="en-US" i="1">
                            <a:latin typeface="Cambria Math" panose="02040503050406030204" pitchFamily="18" charset="0"/>
                          </a:rPr>
                        </m:ctrlPr>
                      </m:sSubPr>
                      <m:e>
                        <m:r>
                          <a:rPr lang="en-US" b="0" i="1">
                            <a:latin typeface="Cambria Math" panose="02040503050406030204" pitchFamily="18" charset="0"/>
                          </a:rPr>
                          <m:t>𝑆</m:t>
                        </m:r>
                      </m:e>
                      <m:sub>
                        <m:sSub>
                          <m:sSubPr>
                            <m:ctrlPr>
                              <a:rPr lang="en-US" i="1">
                                <a:latin typeface="Cambria Math" panose="02040503050406030204" pitchFamily="18" charset="0"/>
                              </a:rPr>
                            </m:ctrlPr>
                          </m:sSubPr>
                          <m:e>
                            <m:r>
                              <a:rPr lang="en-US" b="0" i="1">
                                <a:latin typeface="Cambria Math" panose="02040503050406030204" pitchFamily="18" charset="0"/>
                              </a:rPr>
                              <m:t>𝑖</m:t>
                            </m:r>
                          </m:e>
                          <m:sub>
                            <m:r>
                              <a:rPr lang="en-US" b="0" i="1">
                                <a:latin typeface="Cambria Math" panose="02040503050406030204" pitchFamily="18" charset="0"/>
                              </a:rPr>
                              <m:t>𝑙</m:t>
                            </m:r>
                          </m:sub>
                        </m:sSub>
                      </m:sub>
                    </m:sSub>
                  </m:oMath>
                </a14:m>
                <a:r>
                  <a:rPr lang="en-US" dirty="0"/>
                  <a:t> cover </a:t>
                </a:r>
                <a14:m>
                  <m:oMath xmlns:m="http://schemas.openxmlformats.org/officeDocument/2006/math">
                    <m:r>
                      <a:rPr lang="en-US" i="1" dirty="0" smtClean="0">
                        <a:latin typeface="Cambria Math" panose="02040503050406030204" pitchFamily="18" charset="0"/>
                      </a:rPr>
                      <m:t>𝑈</m:t>
                    </m:r>
                  </m:oMath>
                </a14:m>
                <a:r>
                  <a:rPr lang="en-US" dirty="0"/>
                  <a:t>.</a:t>
                </a:r>
              </a:p>
              <a:p>
                <a:r>
                  <a:rPr lang="en-US" dirty="0"/>
                  <a:t>For any vertex cover problem, we make an instance of set cover as described, pass it to our black box, and answer yes if and only if the black box answers yes.</a:t>
                </a:r>
              </a:p>
              <a:p>
                <a:pPr marL="118872" indent="0">
                  <a:buNone/>
                </a:pP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56" t="-2372" r="-1444"/>
                </a:stretch>
              </a:blipFill>
            </p:spPr>
            <p:txBody>
              <a:bodyPr/>
              <a:lstStyle/>
              <a:p>
                <a:r>
                  <a:rPr lang="en-US">
                    <a:noFill/>
                  </a:rPr>
                  <a:t> </a:t>
                </a:r>
              </a:p>
            </p:txBody>
          </p:sp>
        </mc:Fallback>
      </mc:AlternateContent>
    </p:spTree>
    <p:extLst>
      <p:ext uri="{BB962C8B-B14F-4D97-AF65-F5344CB8AC3E}">
        <p14:creationId xmlns:p14="http://schemas.microsoft.com/office/powerpoint/2010/main" val="94588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Upcoming</a:t>
            </a:r>
          </a:p>
        </p:txBody>
      </p:sp>
      <p:sp>
        <p:nvSpPr>
          <p:cNvPr id="2" name="Text Placeholder 1"/>
          <p:cNvSpPr>
            <a:spLocks noGrp="1"/>
          </p:cNvSpPr>
          <p:nvPr>
            <p:ph type="body" idx="1"/>
          </p:nvPr>
        </p:nvSpPr>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Next time…</a:t>
            </a:r>
            <a:endParaRPr lang="en-US" dirty="0"/>
          </a:p>
        </p:txBody>
      </p:sp>
      <p:sp>
        <p:nvSpPr>
          <p:cNvPr id="3" name="Content Placeholder 2"/>
          <p:cNvSpPr>
            <a:spLocks noGrp="1"/>
          </p:cNvSpPr>
          <p:nvPr>
            <p:ph idx="1"/>
          </p:nvPr>
        </p:nvSpPr>
        <p:spPr/>
        <p:txBody>
          <a:bodyPr/>
          <a:lstStyle/>
          <a:p>
            <a:r>
              <a:rPr lang="en-US" dirty="0"/>
              <a:t>Reductions via gadgets</a:t>
            </a:r>
          </a:p>
          <a:p>
            <a:r>
              <a:rPr lang="en-US" dirty="0"/>
              <a:t>Certificates and the definition of NP</a:t>
            </a:r>
          </a:p>
          <a:p>
            <a:pPr marL="118872" indent="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Reminders</a:t>
            </a:r>
          </a:p>
        </p:txBody>
      </p:sp>
      <p:sp>
        <p:nvSpPr>
          <p:cNvPr id="5" name="Content Placeholder 4"/>
          <p:cNvSpPr>
            <a:spLocks noGrp="1"/>
          </p:cNvSpPr>
          <p:nvPr>
            <p:ph idx="1"/>
          </p:nvPr>
        </p:nvSpPr>
        <p:spPr/>
        <p:txBody>
          <a:bodyPr>
            <a:normAutofit/>
          </a:bodyPr>
          <a:lstStyle/>
          <a:p>
            <a:r>
              <a:rPr lang="en-US" dirty="0"/>
              <a:t>Finish Homework 5</a:t>
            </a:r>
          </a:p>
          <a:p>
            <a:pPr lvl="1"/>
            <a:r>
              <a:rPr lang="en-US" b="1" dirty="0"/>
              <a:t>Due tonight by midnight!</a:t>
            </a:r>
          </a:p>
          <a:p>
            <a:r>
              <a:rPr lang="en-US" dirty="0"/>
              <a:t>Read 8.2 and 8.3</a:t>
            </a:r>
          </a:p>
          <a:p>
            <a:r>
              <a:rPr lang="en-US" dirty="0"/>
              <a:t>Study for Exam 3</a:t>
            </a:r>
          </a:p>
          <a:p>
            <a:pPr lvl="1"/>
            <a:r>
              <a:rPr lang="en-US" dirty="0"/>
              <a:t>Monday </a:t>
            </a:r>
            <a:r>
              <a:rPr lang="en-US"/>
              <a:t>after next!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E:\Application Data\Local\Microsoft\Windows\Temporary Internet Files\Content.IE5\08224E74\MPj04427090000[1].jpg"/>
          <p:cNvPicPr>
            <a:picLocks noChangeAspect="1" noChangeArrowheads="1"/>
          </p:cNvPicPr>
          <p:nvPr/>
        </p:nvPicPr>
        <p:blipFill>
          <a:blip r:embed="rId2" cstate="print"/>
          <a:srcRect/>
          <a:stretch>
            <a:fillRect/>
          </a:stretch>
        </p:blipFill>
        <p:spPr bwMode="auto">
          <a:xfrm>
            <a:off x="8610600" y="4376594"/>
            <a:ext cx="3458004" cy="2405206"/>
          </a:xfrm>
          <a:prstGeom prst="trapezoid">
            <a:avLst>
              <a:gd name="adj" fmla="val 14140"/>
            </a:avLst>
          </a:prstGeom>
          <a:noFill/>
          <a:effectLst>
            <a:softEdge rad="63500"/>
          </a:effectLst>
        </p:spPr>
      </p:pic>
      <p:sp>
        <p:nvSpPr>
          <p:cNvPr id="2" name="Title 1"/>
          <p:cNvSpPr>
            <a:spLocks noGrp="1"/>
          </p:cNvSpPr>
          <p:nvPr>
            <p:ph type="title"/>
          </p:nvPr>
        </p:nvSpPr>
        <p:spPr/>
        <p:txBody>
          <a:bodyPr/>
          <a:lstStyle/>
          <a:p>
            <a:r>
              <a:rPr lang="en-US" dirty="0"/>
              <a:t>Logical </a:t>
            </a:r>
            <a:r>
              <a:rPr lang="en-US" dirty="0" err="1"/>
              <a:t>warmup</a:t>
            </a:r>
            <a:endParaRPr lang="en-US" dirty="0"/>
          </a:p>
        </p:txBody>
      </p:sp>
      <p:sp>
        <p:nvSpPr>
          <p:cNvPr id="3" name="Content Placeholder 2"/>
          <p:cNvSpPr>
            <a:spLocks noGrp="1"/>
          </p:cNvSpPr>
          <p:nvPr>
            <p:ph idx="1"/>
          </p:nvPr>
        </p:nvSpPr>
        <p:spPr>
          <a:xfrm>
            <a:off x="609600" y="1775192"/>
            <a:ext cx="10972800" cy="3711209"/>
          </a:xfrm>
        </p:spPr>
        <p:txBody>
          <a:bodyPr>
            <a:normAutofit/>
          </a:bodyPr>
          <a:lstStyle/>
          <a:p>
            <a:r>
              <a:rPr lang="en-US" dirty="0"/>
              <a:t>Two vegetarians and two cannibals are on one bank of a river</a:t>
            </a:r>
          </a:p>
          <a:p>
            <a:r>
              <a:rPr lang="en-US" dirty="0"/>
              <a:t>They have a boat that can hold at most two people</a:t>
            </a:r>
          </a:p>
          <a:p>
            <a:r>
              <a:rPr lang="en-US" dirty="0"/>
              <a:t>Come up with a sequence of boat loads that will convey all four people safely to the other side of the river</a:t>
            </a:r>
          </a:p>
          <a:p>
            <a:r>
              <a:rPr lang="en-US" dirty="0"/>
              <a:t>The cannibals on any given bank cannot outnumber the vegetarians…or else!</a:t>
            </a:r>
          </a:p>
        </p:txBody>
      </p:sp>
    </p:spTree>
    <p:extLst>
      <p:ext uri="{BB962C8B-B14F-4D97-AF65-F5344CB8AC3E}">
        <p14:creationId xmlns:p14="http://schemas.microsoft.com/office/powerpoint/2010/main" val="343619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NP-completeness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080578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Efficient algorithms</a:t>
            </a:r>
          </a:p>
        </p:txBody>
      </p:sp>
      <p:sp>
        <p:nvSpPr>
          <p:cNvPr id="3" name="Content Placeholder 2"/>
          <p:cNvSpPr>
            <a:spLocks noGrp="1"/>
          </p:cNvSpPr>
          <p:nvPr>
            <p:ph idx="1"/>
          </p:nvPr>
        </p:nvSpPr>
        <p:spPr/>
        <p:txBody>
          <a:bodyPr>
            <a:normAutofit/>
          </a:bodyPr>
          <a:lstStyle/>
          <a:p>
            <a:r>
              <a:rPr lang="en-US" dirty="0"/>
              <a:t>Until this point in the course, we have studied efficient algorithms</a:t>
            </a:r>
          </a:p>
          <a:p>
            <a:pPr lvl="1"/>
            <a:r>
              <a:rPr lang="en-US" dirty="0"/>
              <a:t>Polynomial time algorithms</a:t>
            </a:r>
          </a:p>
          <a:p>
            <a:r>
              <a:rPr lang="en-US" dirty="0"/>
              <a:t>Perhaps more important than the list of algorithms we studied were the principles behind such algorithms</a:t>
            </a:r>
          </a:p>
          <a:p>
            <a:r>
              <a:rPr lang="en-US" dirty="0"/>
              <a:t>Are there problems for which there are no efficient algorithms?</a:t>
            </a:r>
          </a:p>
          <a:p>
            <a:r>
              <a:rPr lang="en-US" dirty="0"/>
              <a:t>The study of computational complexity tries to rank all problems based on their difficulty</a:t>
            </a:r>
          </a:p>
        </p:txBody>
      </p:sp>
    </p:spTree>
    <p:extLst>
      <p:ext uri="{BB962C8B-B14F-4D97-AF65-F5344CB8AC3E}">
        <p14:creationId xmlns:p14="http://schemas.microsoft.com/office/powerpoint/2010/main" val="192596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 problems</a:t>
            </a:r>
          </a:p>
        </p:txBody>
      </p:sp>
      <p:sp>
        <p:nvSpPr>
          <p:cNvPr id="3" name="Content Placeholder 2"/>
          <p:cNvSpPr>
            <a:spLocks noGrp="1"/>
          </p:cNvSpPr>
          <p:nvPr>
            <p:ph idx="1"/>
          </p:nvPr>
        </p:nvSpPr>
        <p:spPr/>
        <p:txBody>
          <a:bodyPr>
            <a:normAutofit/>
          </a:bodyPr>
          <a:lstStyle/>
          <a:p>
            <a:r>
              <a:rPr lang="en-US" dirty="0"/>
              <a:t>Some very hard problems have been proven to have no polynomial-time algorithms</a:t>
            </a:r>
          </a:p>
          <a:p>
            <a:r>
              <a:rPr lang="en-US" dirty="0"/>
              <a:t>Unfortunately, a large number of important problems in optimization, AI, combinatorics, logic, and other areas have resisted categorization</a:t>
            </a:r>
          </a:p>
          <a:p>
            <a:pPr lvl="1"/>
            <a:r>
              <a:rPr lang="en-US" dirty="0"/>
              <a:t>We have not been able to find polynomial-time algorithms for these problems</a:t>
            </a:r>
          </a:p>
          <a:p>
            <a:pPr lvl="1"/>
            <a:r>
              <a:rPr lang="en-US" b="1" dirty="0"/>
              <a:t>But</a:t>
            </a:r>
            <a:r>
              <a:rPr lang="en-US" dirty="0"/>
              <a:t> we have also failed to prove that polynomial time algorithms cannot exist</a:t>
            </a:r>
          </a:p>
        </p:txBody>
      </p:sp>
    </p:spTree>
    <p:extLst>
      <p:ext uri="{BB962C8B-B14F-4D97-AF65-F5344CB8AC3E}">
        <p14:creationId xmlns:p14="http://schemas.microsoft.com/office/powerpoint/2010/main" val="321245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NP-complete</a:t>
            </a:r>
          </a:p>
        </p:txBody>
      </p:sp>
      <p:sp>
        <p:nvSpPr>
          <p:cNvPr id="3" name="Content Placeholder 2"/>
          <p:cNvSpPr>
            <a:spLocks noGrp="1"/>
          </p:cNvSpPr>
          <p:nvPr>
            <p:ph idx="1"/>
          </p:nvPr>
        </p:nvSpPr>
        <p:spPr/>
        <p:txBody>
          <a:bodyPr/>
          <a:lstStyle/>
          <a:p>
            <a:r>
              <a:rPr lang="en-US" b="1" dirty="0"/>
              <a:t>NP-complete</a:t>
            </a:r>
            <a:r>
              <a:rPr lang="en-US" dirty="0"/>
              <a:t> problems are one of the classes in this gray area</a:t>
            </a:r>
          </a:p>
          <a:p>
            <a:r>
              <a:rPr lang="en-US" dirty="0"/>
              <a:t>All NP-complete problems are essentially equivalent because a polynomial-time algorithm for one such problem would imply a polynomial-time algorithm for all of them</a:t>
            </a:r>
          </a:p>
          <a:p>
            <a:r>
              <a:rPr lang="en-US" dirty="0"/>
              <a:t>Thus, we can think of this set of thousands of problems as really </a:t>
            </a:r>
            <a:r>
              <a:rPr lang="en-US" b="1" dirty="0"/>
              <a:t>one</a:t>
            </a:r>
            <a:r>
              <a:rPr lang="en-US" dirty="0"/>
              <a:t> fundamental problem</a:t>
            </a:r>
          </a:p>
        </p:txBody>
      </p:sp>
    </p:spTree>
    <p:extLst>
      <p:ext uri="{BB962C8B-B14F-4D97-AF65-F5344CB8AC3E}">
        <p14:creationId xmlns:p14="http://schemas.microsoft.com/office/powerpoint/2010/main" val="304733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P-Comple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505" y="215266"/>
            <a:ext cx="9090990" cy="58807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0" y="6248400"/>
            <a:ext cx="5867400" cy="369332"/>
          </a:xfrm>
          <a:prstGeom prst="rect">
            <a:avLst/>
          </a:prstGeom>
          <a:noFill/>
        </p:spPr>
        <p:txBody>
          <a:bodyPr wrap="square" rtlCol="0">
            <a:spAutoFit/>
          </a:bodyPr>
          <a:lstStyle/>
          <a:p>
            <a:pPr algn="ctr"/>
            <a:r>
              <a:rPr lang="en-US" dirty="0"/>
              <a:t>From </a:t>
            </a:r>
            <a:r>
              <a:rPr lang="en-US" dirty="0" err="1"/>
              <a:t>xkcd</a:t>
            </a:r>
            <a:r>
              <a:rPr lang="en-US" dirty="0"/>
              <a:t>: https://xkcd.com/287/</a:t>
            </a:r>
          </a:p>
        </p:txBody>
      </p:sp>
    </p:spTree>
    <p:extLst>
      <p:ext uri="{BB962C8B-B14F-4D97-AF65-F5344CB8AC3E}">
        <p14:creationId xmlns:p14="http://schemas.microsoft.com/office/powerpoint/2010/main" val="6684354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6421</TotalTime>
  <Words>1892</Words>
  <Application>Microsoft Office PowerPoint</Application>
  <PresentationFormat>Widescreen</PresentationFormat>
  <Paragraphs>174</Paragraphs>
  <Slides>38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Cambria Math</vt:lpstr>
      <vt:lpstr>Corbel</vt:lpstr>
      <vt:lpstr>Wingdings</vt:lpstr>
      <vt:lpstr>Wingdings 2</vt:lpstr>
      <vt:lpstr>Wingdings 3</vt:lpstr>
      <vt:lpstr>Module</vt:lpstr>
      <vt:lpstr>COMP 4500</vt:lpstr>
      <vt:lpstr>Last time</vt:lpstr>
      <vt:lpstr>Questions?</vt:lpstr>
      <vt:lpstr>Logical warmup</vt:lpstr>
      <vt:lpstr>NP-completeness</vt:lpstr>
      <vt:lpstr>Efficient algorithms</vt:lpstr>
      <vt:lpstr>Hard problems</vt:lpstr>
      <vt:lpstr>NP-complete</vt:lpstr>
      <vt:lpstr>PowerPoint Presentation</vt:lpstr>
      <vt:lpstr>What happens when you need to solve an NP-complete problem?</vt:lpstr>
      <vt:lpstr>PowerPoint Presentation</vt:lpstr>
      <vt:lpstr>PowerPoint Presentation</vt:lpstr>
      <vt:lpstr>Three-Sentence Summary of Polynomial-Time Reductions</vt:lpstr>
      <vt:lpstr>Polynomial-Time Reductions</vt:lpstr>
      <vt:lpstr>Characterizing hardness</vt:lpstr>
      <vt:lpstr>Reductions</vt:lpstr>
      <vt:lpstr>Why are reductions useful?</vt:lpstr>
      <vt:lpstr>What about the other direction?</vt:lpstr>
      <vt:lpstr>A house of cards</vt:lpstr>
      <vt:lpstr>Independent set</vt:lpstr>
      <vt:lpstr>Independent set example</vt:lpstr>
      <vt:lpstr>Hardness of independent set</vt:lpstr>
      <vt:lpstr>Optimization vs. decision problems</vt:lpstr>
      <vt:lpstr>Vertex cover</vt:lpstr>
      <vt:lpstr>Find a small vertex cover on this graph</vt:lpstr>
      <vt:lpstr>Relationship between independent set and vertex cover</vt:lpstr>
      <vt:lpstr>Proof continued</vt:lpstr>
      <vt:lpstr>Independent set ≤_P vertex cover</vt:lpstr>
      <vt:lpstr>Vertex cover ≤_P independent set</vt:lpstr>
      <vt:lpstr>Reductions</vt:lpstr>
      <vt:lpstr>Packing and covering</vt:lpstr>
      <vt:lpstr>Set cover</vt:lpstr>
      <vt:lpstr>Set cover example</vt:lpstr>
      <vt:lpstr>Vertex cover ≤P set cover</vt:lpstr>
      <vt:lpstr>Proof continued</vt:lpstr>
      <vt:lpstr>Upcoming</vt:lpstr>
      <vt:lpstr>Next time…</vt:lpstr>
      <vt:lpstr>Reminders</vt:lpstr>
    </vt:vector>
  </TitlesOfParts>
  <Company>Elizabethtown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CS121</dc:title>
  <dc:creator>your username</dc:creator>
  <cp:lastModifiedBy>Wittman, Barry</cp:lastModifiedBy>
  <cp:revision>646</cp:revision>
  <dcterms:created xsi:type="dcterms:W3CDTF">2009-08-24T20:26:10Z</dcterms:created>
  <dcterms:modified xsi:type="dcterms:W3CDTF">2026-03-27T15:14:34Z</dcterms:modified>
</cp:coreProperties>
</file>